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33" r:id="rId4"/>
    <p:sldId id="258" r:id="rId5"/>
    <p:sldId id="259" r:id="rId6"/>
    <p:sldId id="260" r:id="rId7"/>
    <p:sldId id="262" r:id="rId8"/>
    <p:sldId id="263" r:id="rId9"/>
    <p:sldId id="265" r:id="rId10"/>
    <p:sldId id="275" r:id="rId11"/>
    <p:sldId id="276" r:id="rId12"/>
    <p:sldId id="270" r:id="rId13"/>
    <p:sldId id="277" r:id="rId14"/>
    <p:sldId id="278" r:id="rId15"/>
    <p:sldId id="279" r:id="rId16"/>
    <p:sldId id="280" r:id="rId17"/>
    <p:sldId id="281" r:id="rId18"/>
    <p:sldId id="282" r:id="rId19"/>
    <p:sldId id="283" r:id="rId20"/>
    <p:sldId id="284" r:id="rId21"/>
    <p:sldId id="285" r:id="rId22"/>
    <p:sldId id="288" r:id="rId23"/>
    <p:sldId id="286" r:id="rId24"/>
    <p:sldId id="287" r:id="rId25"/>
    <p:sldId id="290" r:id="rId26"/>
    <p:sldId id="291" r:id="rId27"/>
    <p:sldId id="292" r:id="rId28"/>
    <p:sldId id="289" r:id="rId29"/>
    <p:sldId id="293" r:id="rId30"/>
    <p:sldId id="294" r:id="rId31"/>
    <p:sldId id="295" r:id="rId32"/>
    <p:sldId id="296" r:id="rId33"/>
    <p:sldId id="297" r:id="rId34"/>
    <p:sldId id="298" r:id="rId35"/>
    <p:sldId id="299" r:id="rId36"/>
    <p:sldId id="301" r:id="rId37"/>
    <p:sldId id="302" r:id="rId38"/>
    <p:sldId id="300" r:id="rId39"/>
    <p:sldId id="303" r:id="rId40"/>
    <p:sldId id="304" r:id="rId41"/>
    <p:sldId id="305" r:id="rId42"/>
    <p:sldId id="306" r:id="rId43"/>
    <p:sldId id="307" r:id="rId44"/>
    <p:sldId id="308" r:id="rId45"/>
    <p:sldId id="309" r:id="rId46"/>
    <p:sldId id="310" r:id="rId47"/>
    <p:sldId id="311" r:id="rId48"/>
    <p:sldId id="317" r:id="rId49"/>
    <p:sldId id="318" r:id="rId50"/>
    <p:sldId id="319" r:id="rId51"/>
    <p:sldId id="320" r:id="rId52"/>
    <p:sldId id="321" r:id="rId53"/>
    <p:sldId id="322" r:id="rId54"/>
    <p:sldId id="323" r:id="rId55"/>
    <p:sldId id="324" r:id="rId56"/>
    <p:sldId id="325" r:id="rId57"/>
    <p:sldId id="326" r:id="rId58"/>
    <p:sldId id="327" r:id="rId59"/>
    <p:sldId id="328" r:id="rId60"/>
    <p:sldId id="331" r:id="rId61"/>
    <p:sldId id="332" r:id="rId62"/>
    <p:sldId id="334" r:id="rId63"/>
    <p:sldId id="330"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pl-PL"/>
              <a:t>Kliknij, aby edytować styl</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pl-PL"/>
              <a:t>Kliknij, aby edytować styl</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pl-PL"/>
              <a:t>Kliknij, aby edytować styl</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pl-PL"/>
              <a:t>Kliknij, aby edytować styl</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pl-PL"/>
              <a:t>Kliknij, aby edytować styl</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9/13/2024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pl-PL"/>
              <a:t>Kliknij, aby edytować styl</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9/13/2024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0.png"/></Relationships>
</file>

<file path=ppt/slides/_rels/slide6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37C3952-A2DA-4E38-8872-DE4D65AA76F6}"/>
              </a:ext>
            </a:extLst>
          </p:cNvPr>
          <p:cNvSpPr>
            <a:spLocks noGrp="1"/>
          </p:cNvSpPr>
          <p:nvPr>
            <p:ph type="ctrTitle"/>
          </p:nvPr>
        </p:nvSpPr>
        <p:spPr>
          <a:xfrm>
            <a:off x="509261" y="1029309"/>
            <a:ext cx="10993549" cy="1475013"/>
          </a:xfrm>
        </p:spPr>
        <p:txBody>
          <a:bodyPr>
            <a:normAutofit fontScale="90000"/>
          </a:bodyPr>
          <a:lstStyle/>
          <a:p>
            <a:r>
              <a:rPr lang="uk-UA" sz="2700" b="1" i="1" dirty="0"/>
              <a:t>Алла кравчук, </a:t>
            </a:r>
            <a:br>
              <a:rPr lang="uk-UA" sz="2700" b="1" i="1" dirty="0"/>
            </a:br>
            <a:r>
              <a:rPr lang="uk-UA" sz="2700" b="1" i="1" dirty="0"/>
              <a:t>львівський національний </a:t>
            </a:r>
            <a:r>
              <a:rPr lang="pl-PL" sz="2700" b="1" i="1" dirty="0"/>
              <a:t/>
            </a:r>
            <a:br>
              <a:rPr lang="pl-PL" sz="2700" b="1" i="1" dirty="0"/>
            </a:br>
            <a:r>
              <a:rPr lang="uk-UA" sz="2700" b="1" i="1" dirty="0"/>
              <a:t>унверситет імені Івана Фра</a:t>
            </a:r>
            <a:r>
              <a:rPr lang="uk-UA" sz="3100" b="1" i="1" dirty="0"/>
              <a:t>нка</a:t>
            </a:r>
            <a:r>
              <a:rPr lang="pl-PL" i="1" dirty="0"/>
              <a:t/>
            </a:r>
            <a:br>
              <a:rPr lang="pl-PL" i="1" dirty="0"/>
            </a:br>
            <a:endParaRPr lang="pl-PL" i="1" dirty="0"/>
          </a:p>
        </p:txBody>
      </p:sp>
      <p:sp>
        <p:nvSpPr>
          <p:cNvPr id="3" name="Podtytuł 2">
            <a:extLst>
              <a:ext uri="{FF2B5EF4-FFF2-40B4-BE49-F238E27FC236}">
                <a16:creationId xmlns:a16="http://schemas.microsoft.com/office/drawing/2014/main" xmlns="" id="{71482597-D862-4611-9E86-96F43616DF99}"/>
              </a:ext>
            </a:extLst>
          </p:cNvPr>
          <p:cNvSpPr>
            <a:spLocks noGrp="1"/>
          </p:cNvSpPr>
          <p:nvPr>
            <p:ph type="subTitle" idx="1"/>
          </p:nvPr>
        </p:nvSpPr>
        <p:spPr>
          <a:xfrm>
            <a:off x="581191" y="3258105"/>
            <a:ext cx="10507349" cy="2856143"/>
          </a:xfrm>
        </p:spPr>
        <p:txBody>
          <a:bodyPr>
            <a:normAutofit/>
          </a:bodyPr>
          <a:lstStyle/>
          <a:p>
            <a:r>
              <a:rPr lang="ru-RU" sz="2400" b="1" dirty="0"/>
              <a:t>Новий посібник з польської мови для українського користувача.  Проблема керування родовим відмінком у польській мові </a:t>
            </a:r>
            <a:endParaRPr lang="pl-PL" sz="2400" b="1" dirty="0"/>
          </a:p>
          <a:p>
            <a:endParaRPr lang="ru-RU" sz="2400" dirty="0"/>
          </a:p>
          <a:p>
            <a:r>
              <a:rPr lang="pl-PL" sz="2400" dirty="0"/>
              <a:t>Nowy </a:t>
            </a:r>
            <a:r>
              <a:rPr lang="pl-PL" sz="2400"/>
              <a:t>poradnik z języka </a:t>
            </a:r>
            <a:r>
              <a:rPr lang="pl-PL" sz="2400" dirty="0"/>
              <a:t>polskiego dla użytkownika ukraińskiego. Problem rekcji dopełniaczowej w języku polskim</a:t>
            </a:r>
          </a:p>
        </p:txBody>
      </p:sp>
      <p:pic>
        <p:nvPicPr>
          <p:cNvPr id="4" name="Obraz 3">
            <a:extLst>
              <a:ext uri="{FF2B5EF4-FFF2-40B4-BE49-F238E27FC236}">
                <a16:creationId xmlns:a16="http://schemas.microsoft.com/office/drawing/2014/main" xmlns="" id="{600619D5-9F38-4181-AF88-BC81EEB0894D}"/>
              </a:ext>
            </a:extLst>
          </p:cNvPr>
          <p:cNvPicPr>
            <a:picLocks noChangeAspect="1"/>
          </p:cNvPicPr>
          <p:nvPr/>
        </p:nvPicPr>
        <p:blipFill>
          <a:blip r:embed="rId2"/>
          <a:stretch>
            <a:fillRect/>
          </a:stretch>
        </p:blipFill>
        <p:spPr>
          <a:xfrm>
            <a:off x="6361525" y="825353"/>
            <a:ext cx="3865552" cy="1475013"/>
          </a:xfrm>
          <a:prstGeom prst="rect">
            <a:avLst/>
          </a:prstGeom>
        </p:spPr>
      </p:pic>
      <p:pic>
        <p:nvPicPr>
          <p:cNvPr id="5" name="Obraz 4">
            <a:extLst>
              <a:ext uri="{FF2B5EF4-FFF2-40B4-BE49-F238E27FC236}">
                <a16:creationId xmlns:a16="http://schemas.microsoft.com/office/drawing/2014/main" xmlns="" id="{160C5627-25E5-4F31-8A58-A201B6AB51AD}"/>
              </a:ext>
            </a:extLst>
          </p:cNvPr>
          <p:cNvPicPr>
            <a:picLocks noChangeAspect="1"/>
          </p:cNvPicPr>
          <p:nvPr/>
        </p:nvPicPr>
        <p:blipFill>
          <a:blip r:embed="rId3"/>
          <a:stretch>
            <a:fillRect/>
          </a:stretch>
        </p:blipFill>
        <p:spPr>
          <a:xfrm>
            <a:off x="10327004" y="743752"/>
            <a:ext cx="1655200" cy="1556614"/>
          </a:xfrm>
          <a:prstGeom prst="rect">
            <a:avLst/>
          </a:prstGeom>
        </p:spPr>
      </p:pic>
    </p:spTree>
    <p:extLst>
      <p:ext uri="{BB962C8B-B14F-4D97-AF65-F5344CB8AC3E}">
        <p14:creationId xmlns:p14="http://schemas.microsoft.com/office/powerpoint/2010/main" val="487484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D1A160F-79B2-4737-9111-E7266102221E}"/>
              </a:ext>
            </a:extLst>
          </p:cNvPr>
          <p:cNvSpPr>
            <a:spLocks noGrp="1"/>
          </p:cNvSpPr>
          <p:nvPr>
            <p:ph type="title"/>
          </p:nvPr>
        </p:nvSpPr>
        <p:spPr/>
        <p:txBody>
          <a:bodyPr/>
          <a:lstStyle/>
          <a:p>
            <a:r>
              <a:rPr lang="uk-UA" dirty="0"/>
              <a:t>Знахідний відмінок без прийменника</a:t>
            </a:r>
            <a:endParaRPr lang="pl-PL" dirty="0"/>
          </a:p>
        </p:txBody>
      </p:sp>
      <p:sp>
        <p:nvSpPr>
          <p:cNvPr id="3" name="Symbol zastępczy zawartości 2">
            <a:extLst>
              <a:ext uri="{FF2B5EF4-FFF2-40B4-BE49-F238E27FC236}">
                <a16:creationId xmlns:a16="http://schemas.microsoft.com/office/drawing/2014/main" xmlns="" id="{1FC21564-6F37-46C9-AC9E-1F1D9910977E}"/>
              </a:ext>
            </a:extLst>
          </p:cNvPr>
          <p:cNvSpPr>
            <a:spLocks noGrp="1"/>
          </p:cNvSpPr>
          <p:nvPr>
            <p:ph idx="1"/>
          </p:nvPr>
        </p:nvSpPr>
        <p:spPr>
          <a:xfrm>
            <a:off x="701336" y="2180496"/>
            <a:ext cx="10909471" cy="4584288"/>
          </a:xfrm>
        </p:spPr>
        <p:txBody>
          <a:bodyPr/>
          <a:lstStyle/>
          <a:p>
            <a:r>
              <a:rPr lang="pl-PL" sz="2400" dirty="0"/>
              <a:t>uczyć się czego (matematyki) – </a:t>
            </a:r>
            <a:r>
              <a:rPr lang="uk-UA" sz="2400" dirty="0"/>
              <a:t>вчити / вивчати що (математику),</a:t>
            </a:r>
          </a:p>
          <a:p>
            <a:r>
              <a:rPr lang="pl-PL" sz="2400" dirty="0"/>
              <a:t>słuchać czego (piosenek), kogo (mamy) – </a:t>
            </a:r>
            <a:r>
              <a:rPr lang="uk-UA" sz="2400" dirty="0"/>
              <a:t>слухати що (пісні), кого (маму),</a:t>
            </a:r>
          </a:p>
          <a:p>
            <a:r>
              <a:rPr lang="pl-PL" sz="2400" dirty="0"/>
              <a:t>wypatrywać kogo (znajomej), czego (momentu) – </a:t>
            </a:r>
            <a:r>
              <a:rPr lang="uk-UA" sz="2400" dirty="0"/>
              <a:t>виглядати кого (знайому), чекати на що (на </a:t>
            </a:r>
            <a:r>
              <a:rPr lang="pl-PL" sz="2400" dirty="0"/>
              <a:t>[</a:t>
            </a:r>
            <a:r>
              <a:rPr lang="uk-UA" sz="2400" dirty="0"/>
              <a:t>відповідний</a:t>
            </a:r>
            <a:r>
              <a:rPr lang="pl-PL" sz="2400" dirty="0"/>
              <a:t>]</a:t>
            </a:r>
            <a:r>
              <a:rPr lang="uk-UA" sz="2400" dirty="0"/>
              <a:t> момент), </a:t>
            </a:r>
          </a:p>
          <a:p>
            <a:r>
              <a:rPr lang="pl-PL" sz="2400" dirty="0"/>
              <a:t>szukać czego (drogi), kogo (zaginionych) – </a:t>
            </a:r>
            <a:r>
              <a:rPr lang="uk-UA" sz="2400" dirty="0"/>
              <a:t>шукати що (дорогу), кого (зниклих), </a:t>
            </a:r>
          </a:p>
          <a:p>
            <a:r>
              <a:rPr lang="pl-PL" sz="2400" dirty="0"/>
              <a:t>używać czego (alkoholu) – </a:t>
            </a:r>
            <a:r>
              <a:rPr lang="uk-UA" sz="2400" dirty="0"/>
              <a:t>вживати що (алкоголь),</a:t>
            </a:r>
          </a:p>
          <a:p>
            <a:r>
              <a:rPr lang="pl-PL" sz="2400" dirty="0"/>
              <a:t>bronić czego (Ukrainy), kogo (kobiety) – </a:t>
            </a:r>
            <a:r>
              <a:rPr lang="uk-UA" sz="2400" dirty="0"/>
              <a:t>захищати що (Україну), кого (жінку), </a:t>
            </a:r>
            <a:endParaRPr lang="pl-PL" sz="2400" dirty="0"/>
          </a:p>
          <a:p>
            <a:endParaRPr lang="pl-PL" dirty="0"/>
          </a:p>
          <a:p>
            <a:pPr marL="0" indent="0">
              <a:buNone/>
            </a:pPr>
            <a:endParaRPr lang="pl-PL" dirty="0"/>
          </a:p>
        </p:txBody>
      </p:sp>
      <p:pic>
        <p:nvPicPr>
          <p:cNvPr id="4" name="Obraz 3">
            <a:extLst>
              <a:ext uri="{FF2B5EF4-FFF2-40B4-BE49-F238E27FC236}">
                <a16:creationId xmlns:a16="http://schemas.microsoft.com/office/drawing/2014/main" xmlns="" id="{5926424A-8615-4752-898F-C0C541609EF5}"/>
              </a:ext>
            </a:extLst>
          </p:cNvPr>
          <p:cNvPicPr>
            <a:picLocks noChangeAspect="1"/>
          </p:cNvPicPr>
          <p:nvPr/>
        </p:nvPicPr>
        <p:blipFill>
          <a:blip r:embed="rId2"/>
          <a:stretch>
            <a:fillRect/>
          </a:stretch>
        </p:blipFill>
        <p:spPr>
          <a:xfrm>
            <a:off x="11058046" y="5791108"/>
            <a:ext cx="1133954" cy="1066892"/>
          </a:xfrm>
          <a:prstGeom prst="rect">
            <a:avLst/>
          </a:prstGeom>
        </p:spPr>
      </p:pic>
      <p:pic>
        <p:nvPicPr>
          <p:cNvPr id="5" name="Obraz 4">
            <a:extLst>
              <a:ext uri="{FF2B5EF4-FFF2-40B4-BE49-F238E27FC236}">
                <a16:creationId xmlns:a16="http://schemas.microsoft.com/office/drawing/2014/main" xmlns="" id="{C4D0472D-DAF6-464F-8C1E-23404C0440DE}"/>
              </a:ext>
            </a:extLst>
          </p:cNvPr>
          <p:cNvPicPr>
            <a:picLocks noChangeAspect="1"/>
          </p:cNvPicPr>
          <p:nvPr/>
        </p:nvPicPr>
        <p:blipFill>
          <a:blip r:embed="rId3"/>
          <a:stretch>
            <a:fillRect/>
          </a:stretch>
        </p:blipFill>
        <p:spPr>
          <a:xfrm>
            <a:off x="8110790" y="5845976"/>
            <a:ext cx="2664183" cy="1012024"/>
          </a:xfrm>
          <a:prstGeom prst="rect">
            <a:avLst/>
          </a:prstGeom>
        </p:spPr>
      </p:pic>
    </p:spTree>
    <p:extLst>
      <p:ext uri="{BB962C8B-B14F-4D97-AF65-F5344CB8AC3E}">
        <p14:creationId xmlns:p14="http://schemas.microsoft.com/office/powerpoint/2010/main" val="1638692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D9A468B-228F-4510-B50C-7BDF97710D0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999A6FE-C2BE-4B7C-BC58-8E32664BF747}"/>
              </a:ext>
            </a:extLst>
          </p:cNvPr>
          <p:cNvSpPr>
            <a:spLocks noGrp="1"/>
          </p:cNvSpPr>
          <p:nvPr>
            <p:ph idx="1"/>
          </p:nvPr>
        </p:nvSpPr>
        <p:spPr>
          <a:xfrm>
            <a:off x="745724" y="2180496"/>
            <a:ext cx="10865083" cy="4273570"/>
          </a:xfrm>
        </p:spPr>
        <p:txBody>
          <a:bodyPr/>
          <a:lstStyle/>
          <a:p>
            <a:r>
              <a:rPr lang="pl-PL" sz="2400" dirty="0"/>
              <a:t>zabraniać, zakazywać, bronić czego (wyjazdu [za granicę]) – </a:t>
            </a:r>
            <a:r>
              <a:rPr lang="uk-UA" sz="2400" dirty="0"/>
              <a:t>забороняти що (виїзд [за кордон]),</a:t>
            </a:r>
          </a:p>
          <a:p>
            <a:r>
              <a:rPr lang="pl-PL" sz="2400" dirty="0"/>
              <a:t>zaprzestać czego (działalności) – </a:t>
            </a:r>
            <a:r>
              <a:rPr lang="uk-UA" sz="2400" dirty="0"/>
              <a:t>припинити що (діяльність), </a:t>
            </a:r>
          </a:p>
          <a:p>
            <a:r>
              <a:rPr lang="pl-PL" sz="2400" dirty="0"/>
              <a:t>udziel</a:t>
            </a:r>
            <a:r>
              <a:rPr lang="uk-UA" sz="2400" dirty="0"/>
              <a:t>а</a:t>
            </a:r>
            <a:r>
              <a:rPr lang="pl-PL" sz="2400" dirty="0"/>
              <a:t>ć czego (odpowiedzi) – </a:t>
            </a:r>
            <a:r>
              <a:rPr lang="uk-UA" sz="2400" dirty="0"/>
              <a:t>давати що (відповідь), </a:t>
            </a:r>
          </a:p>
          <a:p>
            <a:r>
              <a:rPr lang="pl-PL" sz="2400" dirty="0"/>
              <a:t>doświadczać, doznawać czego (lęku) – </a:t>
            </a:r>
            <a:r>
              <a:rPr lang="uk-UA" sz="2400" dirty="0"/>
              <a:t>відчувати що (страх),</a:t>
            </a:r>
          </a:p>
          <a:p>
            <a:r>
              <a:rPr lang="pl-PL" sz="2400" dirty="0"/>
              <a:t>dowiedzieć się czego ([nowych] faktów) – </a:t>
            </a:r>
            <a:r>
              <a:rPr lang="uk-UA" sz="2400" dirty="0"/>
              <a:t>дізнатися що ([нові] факти),</a:t>
            </a:r>
          </a:p>
          <a:p>
            <a:r>
              <a:rPr lang="pl-PL" sz="2400" dirty="0"/>
              <a:t>podejmować się czego (pracy) – </a:t>
            </a:r>
            <a:r>
              <a:rPr lang="uk-UA" sz="2400" dirty="0"/>
              <a:t>розпочинати що (роботу), </a:t>
            </a:r>
            <a:r>
              <a:rPr lang="pl-PL" sz="2400" dirty="0">
                <a:solidFill>
                  <a:schemeClr val="accent2">
                    <a:lumMod val="60000"/>
                    <a:lumOff val="40000"/>
                  </a:schemeClr>
                </a:solidFill>
              </a:rPr>
              <a:t>ale i </a:t>
            </a:r>
            <a:r>
              <a:rPr lang="uk-UA" sz="2400" dirty="0">
                <a:solidFill>
                  <a:schemeClr val="accent2">
                    <a:lumMod val="60000"/>
                    <a:lumOff val="40000"/>
                  </a:schemeClr>
                </a:solidFill>
              </a:rPr>
              <a:t>братися за що (за роботу),</a:t>
            </a:r>
            <a:r>
              <a:rPr lang="uk-UA" sz="2400" dirty="0"/>
              <a:t> </a:t>
            </a:r>
          </a:p>
          <a:p>
            <a:endParaRPr lang="pl-PL" dirty="0"/>
          </a:p>
        </p:txBody>
      </p:sp>
      <p:pic>
        <p:nvPicPr>
          <p:cNvPr id="4" name="Obraz 3">
            <a:extLst>
              <a:ext uri="{FF2B5EF4-FFF2-40B4-BE49-F238E27FC236}">
                <a16:creationId xmlns:a16="http://schemas.microsoft.com/office/drawing/2014/main" xmlns="" id="{DD7ABB65-1AD4-4F58-A586-9D915328F263}"/>
              </a:ext>
            </a:extLst>
          </p:cNvPr>
          <p:cNvPicPr>
            <a:picLocks noChangeAspect="1"/>
          </p:cNvPicPr>
          <p:nvPr/>
        </p:nvPicPr>
        <p:blipFill>
          <a:blip r:embed="rId2"/>
          <a:stretch>
            <a:fillRect/>
          </a:stretch>
        </p:blipFill>
        <p:spPr>
          <a:xfrm>
            <a:off x="11058046" y="5775572"/>
            <a:ext cx="1133954" cy="1066892"/>
          </a:xfrm>
          <a:prstGeom prst="rect">
            <a:avLst/>
          </a:prstGeom>
        </p:spPr>
      </p:pic>
      <p:pic>
        <p:nvPicPr>
          <p:cNvPr id="5" name="Obraz 4">
            <a:extLst>
              <a:ext uri="{FF2B5EF4-FFF2-40B4-BE49-F238E27FC236}">
                <a16:creationId xmlns:a16="http://schemas.microsoft.com/office/drawing/2014/main" xmlns="" id="{655F0684-5D98-4347-AD4F-AE3CB7C97072}"/>
              </a:ext>
            </a:extLst>
          </p:cNvPr>
          <p:cNvPicPr>
            <a:picLocks noChangeAspect="1"/>
          </p:cNvPicPr>
          <p:nvPr/>
        </p:nvPicPr>
        <p:blipFill>
          <a:blip r:embed="rId3"/>
          <a:stretch>
            <a:fillRect/>
          </a:stretch>
        </p:blipFill>
        <p:spPr>
          <a:xfrm>
            <a:off x="8393863" y="5775572"/>
            <a:ext cx="2664183" cy="1012024"/>
          </a:xfrm>
          <a:prstGeom prst="rect">
            <a:avLst/>
          </a:prstGeom>
        </p:spPr>
      </p:pic>
    </p:spTree>
    <p:extLst>
      <p:ext uri="{BB962C8B-B14F-4D97-AF65-F5344CB8AC3E}">
        <p14:creationId xmlns:p14="http://schemas.microsoft.com/office/powerpoint/2010/main" val="2558597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771A3BE-D583-4CB9-9751-8B9471FC8342}"/>
              </a:ext>
            </a:extLst>
          </p:cNvPr>
          <p:cNvSpPr>
            <a:spLocks noGrp="1"/>
          </p:cNvSpPr>
          <p:nvPr>
            <p:ph type="title"/>
          </p:nvPr>
        </p:nvSpPr>
        <p:spPr/>
        <p:txBody>
          <a:bodyPr/>
          <a:lstStyle/>
          <a:p>
            <a:endParaRPr lang="pl-PL" dirty="0"/>
          </a:p>
        </p:txBody>
      </p:sp>
      <p:sp>
        <p:nvSpPr>
          <p:cNvPr id="7" name="Symbol zastępczy zawartości 6">
            <a:extLst>
              <a:ext uri="{FF2B5EF4-FFF2-40B4-BE49-F238E27FC236}">
                <a16:creationId xmlns:a16="http://schemas.microsoft.com/office/drawing/2014/main" xmlns="" id="{EC7CBD0F-6C47-4328-A6D8-F557C6194492}"/>
              </a:ext>
            </a:extLst>
          </p:cNvPr>
          <p:cNvSpPr>
            <a:spLocks noGrp="1"/>
          </p:cNvSpPr>
          <p:nvPr>
            <p:ph idx="1"/>
          </p:nvPr>
        </p:nvSpPr>
        <p:spPr>
          <a:xfrm>
            <a:off x="581192" y="2175700"/>
            <a:ext cx="11029615" cy="3678303"/>
          </a:xfrm>
        </p:spPr>
        <p:txBody>
          <a:bodyPr>
            <a:normAutofit fontScale="92500"/>
          </a:bodyPr>
          <a:lstStyle/>
          <a:p>
            <a:r>
              <a:rPr lang="pl-PL" sz="2400" dirty="0"/>
              <a:t>dorobić się czego (milionów) – </a:t>
            </a:r>
            <a:r>
              <a:rPr lang="uk-UA" sz="2400" dirty="0"/>
              <a:t>заробити що (мільйони), </a:t>
            </a:r>
            <a:r>
              <a:rPr lang="pl-PL" sz="2400" dirty="0">
                <a:solidFill>
                  <a:schemeClr val="accent2">
                    <a:lumMod val="60000"/>
                    <a:lumOff val="40000"/>
                  </a:schemeClr>
                </a:solidFill>
              </a:rPr>
              <a:t>ale i  </a:t>
            </a:r>
            <a:r>
              <a:rPr lang="uk-UA" sz="2400" dirty="0">
                <a:solidFill>
                  <a:schemeClr val="accent2">
                    <a:lumMod val="60000"/>
                    <a:lumOff val="40000"/>
                  </a:schemeClr>
                </a:solidFill>
              </a:rPr>
              <a:t>доробитися чого (мільйонів),</a:t>
            </a:r>
          </a:p>
          <a:p>
            <a:r>
              <a:rPr lang="pl-PL" sz="2400" dirty="0"/>
              <a:t>doglądać kogo (babci), czego (gospodarstwa, kwiatów) – </a:t>
            </a:r>
            <a:r>
              <a:rPr lang="uk-UA" sz="2400" dirty="0"/>
              <a:t>доглядати кого (бабусю), доглядати що (квіти), </a:t>
            </a:r>
            <a:r>
              <a:rPr lang="pl-PL" sz="2400" dirty="0">
                <a:solidFill>
                  <a:schemeClr val="accent2">
                    <a:lumMod val="60000"/>
                    <a:lumOff val="40000"/>
                  </a:schemeClr>
                </a:solidFill>
              </a:rPr>
              <a:t>ale i </a:t>
            </a:r>
            <a:r>
              <a:rPr lang="uk-UA" sz="2400" dirty="0">
                <a:solidFill>
                  <a:schemeClr val="accent2">
                    <a:lumMod val="60000"/>
                    <a:lumOff val="40000"/>
                  </a:schemeClr>
                </a:solidFill>
              </a:rPr>
              <a:t>дбати про що  (про господарство, про квіти),</a:t>
            </a:r>
            <a:r>
              <a:rPr lang="uk-UA" sz="2400" dirty="0"/>
              <a:t> </a:t>
            </a:r>
          </a:p>
          <a:p>
            <a:r>
              <a:rPr lang="pl-PL" sz="2400" dirty="0"/>
              <a:t>strzec czego (bezpieczeństwa, tajemnicy) – </a:t>
            </a:r>
            <a:r>
              <a:rPr lang="uk-UA" sz="2400" dirty="0"/>
              <a:t>охороняти що (безпеку), берегти що (таємницю), </a:t>
            </a:r>
          </a:p>
          <a:p>
            <a:r>
              <a:rPr lang="pl-PL" sz="2400" dirty="0"/>
              <a:t>dokonywać czego (analizy) – </a:t>
            </a:r>
            <a:r>
              <a:rPr lang="uk-UA" sz="2400" dirty="0"/>
              <a:t>здійснювати, виконувати, робити що (аналіз),</a:t>
            </a:r>
          </a:p>
          <a:p>
            <a:r>
              <a:rPr lang="pl-PL" sz="2400" dirty="0"/>
              <a:t>dostarczać czego (pozytywnych emocji) – </a:t>
            </a:r>
            <a:r>
              <a:rPr lang="uk-UA" sz="2400" dirty="0"/>
              <a:t>давати</a:t>
            </a:r>
            <a:r>
              <a:rPr lang="pl-PL" sz="2400" dirty="0"/>
              <a:t>, </a:t>
            </a:r>
            <a:r>
              <a:rPr lang="uk-UA" sz="2400" dirty="0"/>
              <a:t>приносити що (позитивні емоції),</a:t>
            </a:r>
          </a:p>
          <a:p>
            <a:endParaRPr lang="pl-PL" dirty="0"/>
          </a:p>
        </p:txBody>
      </p:sp>
      <p:pic>
        <p:nvPicPr>
          <p:cNvPr id="8" name="Obraz 7">
            <a:extLst>
              <a:ext uri="{FF2B5EF4-FFF2-40B4-BE49-F238E27FC236}">
                <a16:creationId xmlns:a16="http://schemas.microsoft.com/office/drawing/2014/main" xmlns="" id="{62632FB5-E7D9-43FE-AF3F-7AA53DB8FB5B}"/>
              </a:ext>
            </a:extLst>
          </p:cNvPr>
          <p:cNvPicPr>
            <a:picLocks noChangeAspect="1"/>
          </p:cNvPicPr>
          <p:nvPr/>
        </p:nvPicPr>
        <p:blipFill>
          <a:blip r:embed="rId2"/>
          <a:stretch>
            <a:fillRect/>
          </a:stretch>
        </p:blipFill>
        <p:spPr>
          <a:xfrm>
            <a:off x="11058046" y="5791108"/>
            <a:ext cx="1133954" cy="1066892"/>
          </a:xfrm>
          <a:prstGeom prst="rect">
            <a:avLst/>
          </a:prstGeom>
        </p:spPr>
      </p:pic>
      <p:pic>
        <p:nvPicPr>
          <p:cNvPr id="9" name="Obraz 8">
            <a:extLst>
              <a:ext uri="{FF2B5EF4-FFF2-40B4-BE49-F238E27FC236}">
                <a16:creationId xmlns:a16="http://schemas.microsoft.com/office/drawing/2014/main" xmlns="" id="{B73533B0-E376-4E3F-BFA7-EC44A138B06C}"/>
              </a:ext>
            </a:extLst>
          </p:cNvPr>
          <p:cNvPicPr>
            <a:picLocks noChangeAspect="1"/>
          </p:cNvPicPr>
          <p:nvPr/>
        </p:nvPicPr>
        <p:blipFill>
          <a:blip r:embed="rId3"/>
          <a:stretch>
            <a:fillRect/>
          </a:stretch>
        </p:blipFill>
        <p:spPr>
          <a:xfrm>
            <a:off x="8393863" y="5791108"/>
            <a:ext cx="2664183" cy="1012024"/>
          </a:xfrm>
          <a:prstGeom prst="rect">
            <a:avLst/>
          </a:prstGeom>
        </p:spPr>
      </p:pic>
    </p:spTree>
    <p:extLst>
      <p:ext uri="{BB962C8B-B14F-4D97-AF65-F5344CB8AC3E}">
        <p14:creationId xmlns:p14="http://schemas.microsoft.com/office/powerpoint/2010/main" val="933508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5D28908-3B5B-43D6-BF19-289201705572}"/>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xmlns="" id="{586AD47B-3238-4D68-97A4-BB93B453273E}"/>
              </a:ext>
            </a:extLst>
          </p:cNvPr>
          <p:cNvSpPr>
            <a:spLocks noGrp="1"/>
          </p:cNvSpPr>
          <p:nvPr>
            <p:ph idx="1"/>
          </p:nvPr>
        </p:nvSpPr>
        <p:spPr>
          <a:xfrm>
            <a:off x="390617" y="2041864"/>
            <a:ext cx="11220191" cy="4296793"/>
          </a:xfrm>
        </p:spPr>
        <p:txBody>
          <a:bodyPr>
            <a:normAutofit fontScale="92500"/>
          </a:bodyPr>
          <a:lstStyle/>
          <a:p>
            <a:r>
              <a:rPr lang="pl-PL" sz="2400" dirty="0"/>
              <a:t>nienawidzić kogo ([tej] osoby), czego (mleka) – </a:t>
            </a:r>
            <a:r>
              <a:rPr lang="uk-UA" sz="2400" dirty="0"/>
              <a:t>ненавидіти кого ([цю] особу), що (молоко), </a:t>
            </a:r>
          </a:p>
          <a:p>
            <a:r>
              <a:rPr lang="pl-PL" sz="2400" dirty="0"/>
              <a:t>żałować kogo (koleżanki) – </a:t>
            </a:r>
            <a:r>
              <a:rPr lang="uk-UA" sz="2400" dirty="0"/>
              <a:t>шкодувати кого (подругу),</a:t>
            </a:r>
          </a:p>
          <a:p>
            <a:r>
              <a:rPr lang="pl-PL" sz="2400" dirty="0"/>
              <a:t>użyczać czego (samochodu) – </a:t>
            </a:r>
            <a:r>
              <a:rPr lang="uk-UA" sz="2400" dirty="0"/>
              <a:t>позичати (давати в позику, винаймати) що (автомобіль),</a:t>
            </a:r>
          </a:p>
          <a:p>
            <a:r>
              <a:rPr lang="pl-PL" sz="2400" dirty="0"/>
              <a:t>skosztować czego bigosu – c</a:t>
            </a:r>
            <a:r>
              <a:rPr lang="uk-UA" sz="2400" dirty="0"/>
              <a:t>пробувати</a:t>
            </a:r>
            <a:r>
              <a:rPr lang="pl-PL" sz="2400" dirty="0"/>
              <a:t>, </a:t>
            </a:r>
            <a:r>
              <a:rPr lang="uk-UA" sz="2400" dirty="0"/>
              <a:t>скуштувати що (біґос), </a:t>
            </a:r>
            <a:r>
              <a:rPr lang="pl-PL" sz="2400" dirty="0">
                <a:solidFill>
                  <a:schemeClr val="accent2">
                    <a:lumMod val="60000"/>
                    <a:lumOff val="40000"/>
                  </a:schemeClr>
                </a:solidFill>
              </a:rPr>
              <a:t>ale i </a:t>
            </a:r>
            <a:r>
              <a:rPr lang="uk-UA" sz="2400" dirty="0">
                <a:solidFill>
                  <a:schemeClr val="accent2">
                    <a:lumMod val="60000"/>
                    <a:lumOff val="40000"/>
                  </a:schemeClr>
                </a:solidFill>
              </a:rPr>
              <a:t>чого (біґосу),</a:t>
            </a:r>
          </a:p>
          <a:p>
            <a:r>
              <a:rPr lang="pl-PL" sz="2400" dirty="0"/>
              <a:t>posmakować czego (specjału) – c</a:t>
            </a:r>
            <a:r>
              <a:rPr lang="uk-UA" sz="2400" dirty="0"/>
              <a:t>пробувати</a:t>
            </a:r>
            <a:r>
              <a:rPr lang="pl-PL" sz="2400" dirty="0"/>
              <a:t>, </a:t>
            </a:r>
            <a:r>
              <a:rPr lang="uk-UA" sz="2400" dirty="0"/>
              <a:t>скуштувати що (делікатес), </a:t>
            </a:r>
            <a:r>
              <a:rPr lang="pl-PL" sz="2400" dirty="0">
                <a:solidFill>
                  <a:schemeClr val="accent2">
                    <a:lumMod val="60000"/>
                    <a:lumOff val="40000"/>
                  </a:schemeClr>
                </a:solidFill>
              </a:rPr>
              <a:t>ale i </a:t>
            </a:r>
            <a:r>
              <a:rPr lang="uk-UA" sz="2400" dirty="0">
                <a:solidFill>
                  <a:schemeClr val="accent2">
                    <a:lumMod val="60000"/>
                    <a:lumOff val="40000"/>
                  </a:schemeClr>
                </a:solidFill>
              </a:rPr>
              <a:t>чого (делікатесу),</a:t>
            </a:r>
          </a:p>
          <a:p>
            <a:r>
              <a:rPr lang="pl-PL" sz="2400" dirty="0"/>
              <a:t>spróbować czego (piwa) – c</a:t>
            </a:r>
            <a:r>
              <a:rPr lang="uk-UA" sz="2400" dirty="0"/>
              <a:t>пробувати</a:t>
            </a:r>
            <a:r>
              <a:rPr lang="pl-PL" sz="2400" dirty="0"/>
              <a:t>, </a:t>
            </a:r>
            <a:r>
              <a:rPr lang="uk-UA" sz="2400" dirty="0"/>
              <a:t>скуштувати що (пиво), </a:t>
            </a:r>
            <a:r>
              <a:rPr lang="pl-PL" sz="2400" dirty="0">
                <a:solidFill>
                  <a:schemeClr val="accent2">
                    <a:lumMod val="60000"/>
                    <a:lumOff val="40000"/>
                  </a:schemeClr>
                </a:solidFill>
              </a:rPr>
              <a:t>ale i </a:t>
            </a:r>
            <a:r>
              <a:rPr lang="uk-UA" sz="2400" dirty="0">
                <a:solidFill>
                  <a:schemeClr val="accent2">
                    <a:lumMod val="60000"/>
                    <a:lumOff val="40000"/>
                  </a:schemeClr>
                </a:solidFill>
              </a:rPr>
              <a:t>чого (пива),</a:t>
            </a:r>
          </a:p>
          <a:p>
            <a:r>
              <a:rPr lang="pl-PL" sz="2400" dirty="0"/>
              <a:t>wywiązywać się z czego (zobowiązań) – </a:t>
            </a:r>
            <a:r>
              <a:rPr lang="uk-UA" sz="2400" dirty="0"/>
              <a:t>виконувати що (зобов’язання).</a:t>
            </a:r>
          </a:p>
          <a:p>
            <a:endParaRPr lang="pl-PL" dirty="0"/>
          </a:p>
        </p:txBody>
      </p:sp>
      <p:pic>
        <p:nvPicPr>
          <p:cNvPr id="4" name="Obraz 3">
            <a:extLst>
              <a:ext uri="{FF2B5EF4-FFF2-40B4-BE49-F238E27FC236}">
                <a16:creationId xmlns:a16="http://schemas.microsoft.com/office/drawing/2014/main" xmlns="" id="{2F976140-4F85-4A60-A759-1D2D971ADED1}"/>
              </a:ext>
            </a:extLst>
          </p:cNvPr>
          <p:cNvPicPr>
            <a:picLocks noChangeAspect="1"/>
          </p:cNvPicPr>
          <p:nvPr/>
        </p:nvPicPr>
        <p:blipFill>
          <a:blip r:embed="rId2"/>
          <a:stretch>
            <a:fillRect/>
          </a:stretch>
        </p:blipFill>
        <p:spPr>
          <a:xfrm>
            <a:off x="11010698" y="5718653"/>
            <a:ext cx="1133954" cy="1066892"/>
          </a:xfrm>
          <a:prstGeom prst="rect">
            <a:avLst/>
          </a:prstGeom>
        </p:spPr>
      </p:pic>
      <p:pic>
        <p:nvPicPr>
          <p:cNvPr id="5" name="Obraz 4">
            <a:extLst>
              <a:ext uri="{FF2B5EF4-FFF2-40B4-BE49-F238E27FC236}">
                <a16:creationId xmlns:a16="http://schemas.microsoft.com/office/drawing/2014/main" xmlns="" id="{0D1C5DC7-E3FB-436B-9241-1E9EB70FC789}"/>
              </a:ext>
            </a:extLst>
          </p:cNvPr>
          <p:cNvPicPr>
            <a:picLocks noChangeAspect="1"/>
          </p:cNvPicPr>
          <p:nvPr/>
        </p:nvPicPr>
        <p:blipFill>
          <a:blip r:embed="rId3"/>
          <a:stretch>
            <a:fillRect/>
          </a:stretch>
        </p:blipFill>
        <p:spPr>
          <a:xfrm>
            <a:off x="8261710" y="5773521"/>
            <a:ext cx="2664183" cy="1012024"/>
          </a:xfrm>
          <a:prstGeom prst="rect">
            <a:avLst/>
          </a:prstGeom>
        </p:spPr>
      </p:pic>
    </p:spTree>
    <p:extLst>
      <p:ext uri="{BB962C8B-B14F-4D97-AF65-F5344CB8AC3E}">
        <p14:creationId xmlns:p14="http://schemas.microsoft.com/office/powerpoint/2010/main" val="614904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15541F-C42C-4E38-9CAE-DE47FDDEA9AE}"/>
              </a:ext>
            </a:extLst>
          </p:cNvPr>
          <p:cNvSpPr>
            <a:spLocks noGrp="1"/>
          </p:cNvSpPr>
          <p:nvPr>
            <p:ph type="title"/>
          </p:nvPr>
        </p:nvSpPr>
        <p:spPr/>
        <p:txBody>
          <a:bodyPr/>
          <a:lstStyle/>
          <a:p>
            <a:r>
              <a:rPr lang="uk-UA" dirty="0"/>
              <a:t>Знахідний відмінок з прийменником</a:t>
            </a:r>
            <a:endParaRPr lang="pl-PL" dirty="0"/>
          </a:p>
        </p:txBody>
      </p:sp>
      <p:sp>
        <p:nvSpPr>
          <p:cNvPr id="3" name="Symbol zastępczy zawartości 2">
            <a:extLst>
              <a:ext uri="{FF2B5EF4-FFF2-40B4-BE49-F238E27FC236}">
                <a16:creationId xmlns:a16="http://schemas.microsoft.com/office/drawing/2014/main" xmlns="" id="{537DE88A-D25A-4E06-93F4-B090908CA0B4}"/>
              </a:ext>
            </a:extLst>
          </p:cNvPr>
          <p:cNvSpPr>
            <a:spLocks noGrp="1"/>
          </p:cNvSpPr>
          <p:nvPr>
            <p:ph idx="1"/>
          </p:nvPr>
        </p:nvSpPr>
        <p:spPr>
          <a:xfrm>
            <a:off x="399495" y="1864311"/>
            <a:ext cx="11211313" cy="4713579"/>
          </a:xfrm>
        </p:spPr>
        <p:txBody>
          <a:bodyPr>
            <a:normAutofit fontScale="92500"/>
          </a:bodyPr>
          <a:lstStyle/>
          <a:p>
            <a:pPr marL="0" indent="0">
              <a:buNone/>
            </a:pPr>
            <a:endParaRPr lang="pl-PL" sz="2400" b="1" u="sng" dirty="0"/>
          </a:p>
          <a:p>
            <a:pPr marL="0" indent="0">
              <a:buNone/>
            </a:pPr>
            <a:r>
              <a:rPr lang="uk-UA" sz="2400" b="1" u="sng" dirty="0"/>
              <a:t>Про:</a:t>
            </a:r>
          </a:p>
          <a:p>
            <a:r>
              <a:rPr lang="pl-PL" sz="2400" dirty="0"/>
              <a:t>domyślać się czego (kłamstwa) – </a:t>
            </a:r>
            <a:r>
              <a:rPr lang="uk-UA" sz="2400" dirty="0"/>
              <a:t>здогадатися про що (про обман),</a:t>
            </a:r>
          </a:p>
          <a:p>
            <a:r>
              <a:rPr lang="pl-PL" sz="2400" dirty="0"/>
              <a:t>żałować czego (swojej decyzji) – </a:t>
            </a:r>
            <a:r>
              <a:rPr lang="uk-UA" sz="2400" dirty="0"/>
              <a:t>шкодувати про що (про своє рішення),</a:t>
            </a:r>
            <a:endParaRPr lang="pl-PL" sz="2400" dirty="0"/>
          </a:p>
          <a:p>
            <a:r>
              <a:rPr lang="pl-PL" sz="2400" dirty="0"/>
              <a:t>doglądać czego (gospodarstwa, kwiatów) – </a:t>
            </a:r>
            <a:r>
              <a:rPr lang="uk-UA" sz="2400" dirty="0"/>
              <a:t>дбати про що  (про господарство, про квіти)</a:t>
            </a:r>
            <a:r>
              <a:rPr lang="pl-PL" sz="2400" dirty="0"/>
              <a:t>.</a:t>
            </a:r>
            <a:endParaRPr lang="uk-UA" sz="2400" dirty="0"/>
          </a:p>
          <a:p>
            <a:pPr marL="0" indent="0">
              <a:buNone/>
            </a:pPr>
            <a:r>
              <a:rPr lang="uk-UA" sz="2400" b="1" u="sng" dirty="0"/>
              <a:t>За:</a:t>
            </a:r>
          </a:p>
          <a:p>
            <a:r>
              <a:rPr lang="pl-PL" sz="2400" dirty="0"/>
              <a:t>trzymać się czego (uchwytów) – </a:t>
            </a:r>
            <a:r>
              <a:rPr lang="uk-UA" sz="2400" dirty="0"/>
              <a:t>триматися за що (за ручки),</a:t>
            </a:r>
          </a:p>
          <a:p>
            <a:r>
              <a:rPr lang="pl-PL" sz="2400" dirty="0"/>
              <a:t>chwytać się czego (liny) – </a:t>
            </a:r>
            <a:r>
              <a:rPr lang="uk-UA" sz="2400" dirty="0"/>
              <a:t>хапатися за що (за мотузку),</a:t>
            </a:r>
          </a:p>
          <a:p>
            <a:r>
              <a:rPr lang="pl-PL" sz="2400" dirty="0"/>
              <a:t>dumny z kogo, duma z kogo (z wychowanka) – </a:t>
            </a:r>
            <a:r>
              <a:rPr lang="uk-UA" sz="2400" dirty="0"/>
              <a:t>гордий, гордість за кого (за вихованця).</a:t>
            </a:r>
            <a:endParaRPr lang="pl-PL" sz="2400" dirty="0"/>
          </a:p>
          <a:p>
            <a:endParaRPr lang="uk-UA" dirty="0"/>
          </a:p>
          <a:p>
            <a:endParaRPr lang="uk-UA" dirty="0"/>
          </a:p>
          <a:p>
            <a:endParaRPr lang="pl-PL" dirty="0"/>
          </a:p>
        </p:txBody>
      </p:sp>
      <p:pic>
        <p:nvPicPr>
          <p:cNvPr id="4" name="Obraz 3">
            <a:extLst>
              <a:ext uri="{FF2B5EF4-FFF2-40B4-BE49-F238E27FC236}">
                <a16:creationId xmlns:a16="http://schemas.microsoft.com/office/drawing/2014/main" xmlns="" id="{9C2CD811-1660-482E-809F-33247D675443}"/>
              </a:ext>
            </a:extLst>
          </p:cNvPr>
          <p:cNvPicPr>
            <a:picLocks noChangeAspect="1"/>
          </p:cNvPicPr>
          <p:nvPr/>
        </p:nvPicPr>
        <p:blipFill>
          <a:blip r:embed="rId2"/>
          <a:stretch>
            <a:fillRect/>
          </a:stretch>
        </p:blipFill>
        <p:spPr>
          <a:xfrm>
            <a:off x="10900013" y="5659353"/>
            <a:ext cx="1133954" cy="1066892"/>
          </a:xfrm>
          <a:prstGeom prst="rect">
            <a:avLst/>
          </a:prstGeom>
        </p:spPr>
      </p:pic>
      <p:pic>
        <p:nvPicPr>
          <p:cNvPr id="5" name="Obraz 4">
            <a:extLst>
              <a:ext uri="{FF2B5EF4-FFF2-40B4-BE49-F238E27FC236}">
                <a16:creationId xmlns:a16="http://schemas.microsoft.com/office/drawing/2014/main" xmlns="" id="{6EBCA121-D8A5-4236-B9A9-358EB18726C2}"/>
              </a:ext>
            </a:extLst>
          </p:cNvPr>
          <p:cNvPicPr>
            <a:picLocks noChangeAspect="1"/>
          </p:cNvPicPr>
          <p:nvPr/>
        </p:nvPicPr>
        <p:blipFill>
          <a:blip r:embed="rId3"/>
          <a:stretch>
            <a:fillRect/>
          </a:stretch>
        </p:blipFill>
        <p:spPr>
          <a:xfrm>
            <a:off x="8235830" y="5845976"/>
            <a:ext cx="2664183" cy="1012024"/>
          </a:xfrm>
          <a:prstGeom prst="rect">
            <a:avLst/>
          </a:prstGeom>
        </p:spPr>
      </p:pic>
    </p:spTree>
    <p:extLst>
      <p:ext uri="{BB962C8B-B14F-4D97-AF65-F5344CB8AC3E}">
        <p14:creationId xmlns:p14="http://schemas.microsoft.com/office/powerpoint/2010/main" val="1817597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486EE59-94EE-46AD-8AAC-F13B01C5102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FF0FF95-1053-4A49-BD4B-1FAF1187F3A2}"/>
              </a:ext>
            </a:extLst>
          </p:cNvPr>
          <p:cNvSpPr>
            <a:spLocks noGrp="1"/>
          </p:cNvSpPr>
          <p:nvPr>
            <p:ph idx="1"/>
          </p:nvPr>
        </p:nvSpPr>
        <p:spPr/>
        <p:txBody>
          <a:bodyPr/>
          <a:lstStyle/>
          <a:p>
            <a:pPr marL="0" indent="0">
              <a:buNone/>
            </a:pPr>
            <a:r>
              <a:rPr lang="uk-UA" sz="2400" b="1" u="sng" dirty="0"/>
              <a:t>На</a:t>
            </a:r>
            <a:r>
              <a:rPr lang="uk-UA" sz="2400" b="1" dirty="0"/>
              <a:t>:</a:t>
            </a:r>
          </a:p>
          <a:p>
            <a:r>
              <a:rPr lang="pl-PL" sz="2400" dirty="0"/>
              <a:t>poskąpić czego (pięciu złotych) – </a:t>
            </a:r>
            <a:r>
              <a:rPr lang="uk-UA" sz="2400" dirty="0"/>
              <a:t>поскупитися на що (на п’ять злотих),</a:t>
            </a:r>
          </a:p>
          <a:p>
            <a:r>
              <a:rPr lang="pl-PL" sz="2400" dirty="0"/>
              <a:t>spodziewać się kogo (gości), czego (reakcji) – </a:t>
            </a:r>
            <a:r>
              <a:rPr lang="uk-UA" sz="2400" dirty="0"/>
              <a:t>чекати на кого (на гостей)</a:t>
            </a:r>
            <a:r>
              <a:rPr lang="pl-PL" sz="2400" dirty="0"/>
              <a:t>, </a:t>
            </a:r>
            <a:r>
              <a:rPr lang="pl-PL" sz="2400" dirty="0">
                <a:solidFill>
                  <a:schemeClr val="accent2">
                    <a:lumMod val="60000"/>
                    <a:lumOff val="40000"/>
                  </a:schemeClr>
                </a:solidFill>
              </a:rPr>
              <a:t>ale i </a:t>
            </a:r>
            <a:r>
              <a:rPr lang="uk-UA" sz="2400" dirty="0">
                <a:solidFill>
                  <a:schemeClr val="accent2">
                    <a:lumMod val="60000"/>
                    <a:lumOff val="40000"/>
                  </a:schemeClr>
                </a:solidFill>
              </a:rPr>
              <a:t> очікувати, сподіватися кого (гостей);</a:t>
            </a:r>
            <a:r>
              <a:rPr lang="uk-UA" sz="2400" dirty="0"/>
              <a:t> чекати на що (на реакцію) </a:t>
            </a:r>
            <a:r>
              <a:rPr lang="pl-PL" sz="2400" dirty="0"/>
              <a:t>albo </a:t>
            </a:r>
            <a:r>
              <a:rPr lang="uk-UA" sz="2400" dirty="0"/>
              <a:t>сподіватися на що (на реакцію), очікувати на що (на реакцію),</a:t>
            </a:r>
            <a:r>
              <a:rPr lang="pl-PL" sz="2400" dirty="0"/>
              <a:t> </a:t>
            </a:r>
            <a:r>
              <a:rPr lang="pl-PL" sz="2400" dirty="0">
                <a:solidFill>
                  <a:schemeClr val="accent2">
                    <a:lumMod val="60000"/>
                    <a:lumOff val="40000"/>
                  </a:schemeClr>
                </a:solidFill>
              </a:rPr>
              <a:t>ale i</a:t>
            </a:r>
            <a:r>
              <a:rPr lang="uk-UA" sz="2400" dirty="0">
                <a:solidFill>
                  <a:schemeClr val="accent2">
                    <a:lumMod val="60000"/>
                    <a:lumOff val="40000"/>
                  </a:schemeClr>
                </a:solidFill>
              </a:rPr>
              <a:t> очікувати чого (реакції)</a:t>
            </a:r>
          </a:p>
          <a:p>
            <a:endParaRPr lang="pl-PL" dirty="0"/>
          </a:p>
        </p:txBody>
      </p:sp>
      <p:pic>
        <p:nvPicPr>
          <p:cNvPr id="4" name="Obraz 3">
            <a:extLst>
              <a:ext uri="{FF2B5EF4-FFF2-40B4-BE49-F238E27FC236}">
                <a16:creationId xmlns:a16="http://schemas.microsoft.com/office/drawing/2014/main" xmlns="" id="{62FC51DD-F5D0-45C6-9061-14B72C30C792}"/>
              </a:ext>
            </a:extLst>
          </p:cNvPr>
          <p:cNvPicPr>
            <a:picLocks noChangeAspect="1"/>
          </p:cNvPicPr>
          <p:nvPr/>
        </p:nvPicPr>
        <p:blipFill>
          <a:blip r:embed="rId2"/>
          <a:stretch>
            <a:fillRect/>
          </a:stretch>
        </p:blipFill>
        <p:spPr>
          <a:xfrm>
            <a:off x="11043830" y="5789893"/>
            <a:ext cx="1133954" cy="1066892"/>
          </a:xfrm>
          <a:prstGeom prst="rect">
            <a:avLst/>
          </a:prstGeom>
        </p:spPr>
      </p:pic>
      <p:pic>
        <p:nvPicPr>
          <p:cNvPr id="5" name="Obraz 4">
            <a:extLst>
              <a:ext uri="{FF2B5EF4-FFF2-40B4-BE49-F238E27FC236}">
                <a16:creationId xmlns:a16="http://schemas.microsoft.com/office/drawing/2014/main" xmlns="" id="{4F5D20D3-8230-4A0A-9AC1-72A30B04673E}"/>
              </a:ext>
            </a:extLst>
          </p:cNvPr>
          <p:cNvPicPr>
            <a:picLocks noChangeAspect="1"/>
          </p:cNvPicPr>
          <p:nvPr/>
        </p:nvPicPr>
        <p:blipFill>
          <a:blip r:embed="rId3"/>
          <a:stretch>
            <a:fillRect/>
          </a:stretch>
        </p:blipFill>
        <p:spPr>
          <a:xfrm>
            <a:off x="8270587" y="5789893"/>
            <a:ext cx="2664183" cy="1012024"/>
          </a:xfrm>
          <a:prstGeom prst="rect">
            <a:avLst/>
          </a:prstGeom>
        </p:spPr>
      </p:pic>
    </p:spTree>
    <p:extLst>
      <p:ext uri="{BB962C8B-B14F-4D97-AF65-F5344CB8AC3E}">
        <p14:creationId xmlns:p14="http://schemas.microsoft.com/office/powerpoint/2010/main" val="1335081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B5B2DBB-5FBA-43E6-9E2D-A075BFF042DF}"/>
              </a:ext>
            </a:extLst>
          </p:cNvPr>
          <p:cNvSpPr>
            <a:spLocks noGrp="1"/>
          </p:cNvSpPr>
          <p:nvPr>
            <p:ph type="title"/>
          </p:nvPr>
        </p:nvSpPr>
        <p:spPr/>
        <p:txBody>
          <a:bodyPr/>
          <a:lstStyle/>
          <a:p>
            <a:r>
              <a:rPr lang="uk-UA" dirty="0"/>
              <a:t>Відповідники родового відмінка з прийменником</a:t>
            </a:r>
            <a:r>
              <a:rPr lang="pl-PL" dirty="0"/>
              <a:t> </a:t>
            </a:r>
            <a:r>
              <a:rPr lang="pl-PL" i="1" dirty="0"/>
              <a:t>do</a:t>
            </a:r>
          </a:p>
        </p:txBody>
      </p:sp>
      <p:sp>
        <p:nvSpPr>
          <p:cNvPr id="3" name="Symbol zastępczy zawartości 2">
            <a:extLst>
              <a:ext uri="{FF2B5EF4-FFF2-40B4-BE49-F238E27FC236}">
                <a16:creationId xmlns:a16="http://schemas.microsoft.com/office/drawing/2014/main" xmlns="" id="{754CC988-FE8A-4725-B3DC-842D4A7DBF64}"/>
              </a:ext>
            </a:extLst>
          </p:cNvPr>
          <p:cNvSpPr>
            <a:spLocks noGrp="1"/>
          </p:cNvSpPr>
          <p:nvPr>
            <p:ph idx="1"/>
          </p:nvPr>
        </p:nvSpPr>
        <p:spPr/>
        <p:txBody>
          <a:bodyPr/>
          <a:lstStyle/>
          <a:p>
            <a:pPr marL="0" indent="0">
              <a:buNone/>
            </a:pPr>
            <a:endParaRPr lang="pl-PL" sz="2400" dirty="0"/>
          </a:p>
          <a:p>
            <a:pPr marL="0" indent="0">
              <a:buNone/>
            </a:pPr>
            <a:r>
              <a:rPr lang="uk-UA" sz="2400" b="1" u="sng" dirty="0"/>
              <a:t>Знахідний відмінок без прийменника</a:t>
            </a:r>
            <a:r>
              <a:rPr lang="pl-PL" sz="2400" dirty="0"/>
              <a:t>:</a:t>
            </a:r>
          </a:p>
          <a:p>
            <a:r>
              <a:rPr lang="pl-PL" sz="2400" dirty="0"/>
              <a:t>przyznawać się do czego (do winy) – </a:t>
            </a:r>
            <a:r>
              <a:rPr lang="pl-PL" sz="2400" dirty="0" err="1"/>
              <a:t>визнавати</a:t>
            </a:r>
            <a:r>
              <a:rPr lang="pl-PL" sz="2400" dirty="0"/>
              <a:t> </a:t>
            </a:r>
            <a:r>
              <a:rPr lang="pl-PL" sz="2400" dirty="0" err="1"/>
              <a:t>що</a:t>
            </a:r>
            <a:r>
              <a:rPr lang="pl-PL" sz="2400" dirty="0"/>
              <a:t> (</a:t>
            </a:r>
            <a:r>
              <a:rPr lang="pl-PL" sz="2400" dirty="0" err="1"/>
              <a:t>вину</a:t>
            </a:r>
            <a:r>
              <a:rPr lang="pl-PL" sz="2400" dirty="0"/>
              <a:t>), </a:t>
            </a:r>
          </a:p>
          <a:p>
            <a:r>
              <a:rPr lang="pl-PL" sz="2400" dirty="0" err="1"/>
              <a:t>przyczyniаć</a:t>
            </a:r>
            <a:r>
              <a:rPr lang="pl-PL" sz="2400" dirty="0"/>
              <a:t> się do czego (do zmiany) – </a:t>
            </a:r>
            <a:r>
              <a:rPr lang="pl-PL" sz="2400" dirty="0" err="1"/>
              <a:t>спричиняти</a:t>
            </a:r>
            <a:r>
              <a:rPr lang="pl-PL" sz="2400" dirty="0"/>
              <a:t> </a:t>
            </a:r>
            <a:r>
              <a:rPr lang="pl-PL" sz="2400" dirty="0" err="1"/>
              <a:t>що</a:t>
            </a:r>
            <a:r>
              <a:rPr lang="pl-PL" sz="2400" dirty="0"/>
              <a:t> (</a:t>
            </a:r>
            <a:r>
              <a:rPr lang="pl-PL" sz="2400" dirty="0" err="1"/>
              <a:t>зміну</a:t>
            </a:r>
            <a:r>
              <a:rPr lang="pl-PL" sz="2400" dirty="0"/>
              <a:t>), </a:t>
            </a:r>
          </a:p>
          <a:p>
            <a:endParaRPr lang="pl-PL" dirty="0"/>
          </a:p>
        </p:txBody>
      </p:sp>
      <p:pic>
        <p:nvPicPr>
          <p:cNvPr id="4" name="Obraz 3">
            <a:extLst>
              <a:ext uri="{FF2B5EF4-FFF2-40B4-BE49-F238E27FC236}">
                <a16:creationId xmlns:a16="http://schemas.microsoft.com/office/drawing/2014/main" xmlns="" id="{71597EF4-A884-48E8-9131-1DF88FCD88FF}"/>
              </a:ext>
            </a:extLst>
          </p:cNvPr>
          <p:cNvPicPr>
            <a:picLocks noChangeAspect="1"/>
          </p:cNvPicPr>
          <p:nvPr/>
        </p:nvPicPr>
        <p:blipFill>
          <a:blip r:embed="rId2"/>
          <a:stretch>
            <a:fillRect/>
          </a:stretch>
        </p:blipFill>
        <p:spPr>
          <a:xfrm>
            <a:off x="11043830" y="5789893"/>
            <a:ext cx="1133954" cy="1066892"/>
          </a:xfrm>
          <a:prstGeom prst="rect">
            <a:avLst/>
          </a:prstGeom>
        </p:spPr>
      </p:pic>
      <p:pic>
        <p:nvPicPr>
          <p:cNvPr id="5" name="Obraz 4">
            <a:extLst>
              <a:ext uri="{FF2B5EF4-FFF2-40B4-BE49-F238E27FC236}">
                <a16:creationId xmlns:a16="http://schemas.microsoft.com/office/drawing/2014/main" xmlns="" id="{EAB45B5F-E4BA-44DE-B5EF-2A0C7F11B08B}"/>
              </a:ext>
            </a:extLst>
          </p:cNvPr>
          <p:cNvPicPr>
            <a:picLocks noChangeAspect="1"/>
          </p:cNvPicPr>
          <p:nvPr/>
        </p:nvPicPr>
        <p:blipFill>
          <a:blip r:embed="rId3"/>
          <a:stretch>
            <a:fillRect/>
          </a:stretch>
        </p:blipFill>
        <p:spPr>
          <a:xfrm>
            <a:off x="8474774" y="5789893"/>
            <a:ext cx="2664183" cy="1012024"/>
          </a:xfrm>
          <a:prstGeom prst="rect">
            <a:avLst/>
          </a:prstGeom>
        </p:spPr>
      </p:pic>
    </p:spTree>
    <p:extLst>
      <p:ext uri="{BB962C8B-B14F-4D97-AF65-F5344CB8AC3E}">
        <p14:creationId xmlns:p14="http://schemas.microsoft.com/office/powerpoint/2010/main" val="2394599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236A0A3-7631-4E93-BE6D-4FF9FD34D55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2FC5F289-9DBC-4E33-87D1-6ABF1B79AE1E}"/>
              </a:ext>
            </a:extLst>
          </p:cNvPr>
          <p:cNvSpPr>
            <a:spLocks noGrp="1"/>
          </p:cNvSpPr>
          <p:nvPr>
            <p:ph idx="1"/>
          </p:nvPr>
        </p:nvSpPr>
        <p:spPr>
          <a:xfrm>
            <a:off x="195309" y="1899821"/>
            <a:ext cx="11922710" cy="4802821"/>
          </a:xfrm>
        </p:spPr>
        <p:txBody>
          <a:bodyPr>
            <a:normAutofit lnSpcReduction="10000"/>
          </a:bodyPr>
          <a:lstStyle/>
          <a:p>
            <a:pPr marL="0" indent="0">
              <a:buNone/>
            </a:pPr>
            <a:r>
              <a:rPr lang="uk-UA" sz="2400" b="1" u="sng" dirty="0"/>
              <a:t>Знахідний відмінок з прийменником</a:t>
            </a:r>
            <a:r>
              <a:rPr lang="pl-PL" sz="2400" dirty="0"/>
              <a:t>:</a:t>
            </a:r>
          </a:p>
          <a:p>
            <a:pPr marL="0" indent="0">
              <a:buNone/>
            </a:pPr>
            <a:r>
              <a:rPr lang="uk-UA" sz="2000" u="sng" dirty="0"/>
              <a:t>На:</a:t>
            </a:r>
          </a:p>
          <a:p>
            <a:r>
              <a:rPr lang="pl-PL" sz="2000" dirty="0"/>
              <a:t>pretendować do czego (do stanowiska) – </a:t>
            </a:r>
            <a:r>
              <a:rPr lang="uk-UA" sz="2000" dirty="0"/>
              <a:t>претендувати на що (на посаду),</a:t>
            </a:r>
          </a:p>
          <a:p>
            <a:r>
              <a:rPr lang="pl-PL" sz="2000" dirty="0"/>
              <a:t>prowokować do czego (do agresji) – </a:t>
            </a:r>
            <a:r>
              <a:rPr lang="uk-UA" sz="2000" dirty="0"/>
              <a:t>провокувати на що (на агресію), </a:t>
            </a:r>
            <a:r>
              <a:rPr lang="pl-PL" sz="2000" dirty="0">
                <a:solidFill>
                  <a:schemeClr val="accent2">
                    <a:lumMod val="60000"/>
                    <a:lumOff val="40000"/>
                  </a:schemeClr>
                </a:solidFill>
              </a:rPr>
              <a:t>ale w niektórych kontekstach i </a:t>
            </a:r>
            <a:r>
              <a:rPr lang="uk-UA" sz="2000" dirty="0">
                <a:solidFill>
                  <a:schemeClr val="accent2">
                    <a:lumMod val="60000"/>
                    <a:lumOff val="40000"/>
                  </a:schemeClr>
                </a:solidFill>
              </a:rPr>
              <a:t>до чого</a:t>
            </a:r>
            <a:r>
              <a:rPr lang="uk-UA" sz="2000" dirty="0"/>
              <a:t>,</a:t>
            </a:r>
          </a:p>
          <a:p>
            <a:r>
              <a:rPr lang="pl-PL" sz="2000" dirty="0"/>
              <a:t>nakrywać do (czego) do stołu – </a:t>
            </a:r>
            <a:r>
              <a:rPr lang="uk-UA" sz="2000" dirty="0"/>
              <a:t>накривати на що (на стіл), </a:t>
            </a:r>
            <a:r>
              <a:rPr lang="pl-PL" sz="2000" dirty="0">
                <a:solidFill>
                  <a:schemeClr val="accent2">
                    <a:lumMod val="60000"/>
                    <a:lumOff val="40000"/>
                  </a:schemeClr>
                </a:solidFill>
              </a:rPr>
              <a:t>ale i nakrywać co (stół) – </a:t>
            </a:r>
            <a:r>
              <a:rPr lang="uk-UA" sz="2000" dirty="0">
                <a:solidFill>
                  <a:schemeClr val="accent2">
                    <a:lumMod val="60000"/>
                    <a:lumOff val="40000"/>
                  </a:schemeClr>
                </a:solidFill>
              </a:rPr>
              <a:t>накривати що (стіл), </a:t>
            </a:r>
          </a:p>
          <a:p>
            <a:r>
              <a:rPr lang="pl-PL" sz="2000" dirty="0"/>
              <a:t>podobny do kogo (do matki) – </a:t>
            </a:r>
            <a:r>
              <a:rPr lang="uk-UA" sz="2000" dirty="0"/>
              <a:t>схожий на кого (на матір), </a:t>
            </a:r>
            <a:r>
              <a:rPr lang="pl-PL" sz="2000" dirty="0">
                <a:solidFill>
                  <a:schemeClr val="accent2">
                    <a:lumMod val="60000"/>
                    <a:lumOff val="40000"/>
                  </a:schemeClr>
                </a:solidFill>
              </a:rPr>
              <a:t>ale i </a:t>
            </a:r>
            <a:r>
              <a:rPr lang="uk-UA" sz="2000" dirty="0">
                <a:solidFill>
                  <a:schemeClr val="accent2">
                    <a:lumMod val="60000"/>
                    <a:lumOff val="40000"/>
                  </a:schemeClr>
                </a:solidFill>
              </a:rPr>
              <a:t>схожий до кого  (до матері),</a:t>
            </a:r>
          </a:p>
          <a:p>
            <a:r>
              <a:rPr lang="pl-PL" sz="2000" dirty="0"/>
              <a:t>prawo do czego (do wolności) – </a:t>
            </a:r>
            <a:r>
              <a:rPr lang="uk-UA" sz="2000" dirty="0"/>
              <a:t>право на що (на свободу).</a:t>
            </a:r>
          </a:p>
          <a:p>
            <a:pPr marL="0" indent="0">
              <a:buNone/>
            </a:pPr>
            <a:endParaRPr lang="uk-UA" sz="2000" dirty="0"/>
          </a:p>
          <a:p>
            <a:pPr marL="0" indent="0">
              <a:buNone/>
            </a:pPr>
            <a:r>
              <a:rPr lang="uk-UA" sz="2000" u="sng" dirty="0"/>
              <a:t>З</a:t>
            </a:r>
            <a:r>
              <a:rPr lang="pl-PL" sz="2000" u="sng" dirty="0"/>
              <a:t>а:</a:t>
            </a:r>
          </a:p>
          <a:p>
            <a:r>
              <a:rPr lang="pl-PL" sz="2000" dirty="0"/>
              <a:t>zabrać się do czego (do tłumaczenia) – </a:t>
            </a:r>
            <a:r>
              <a:rPr lang="pl-PL" sz="2000" dirty="0" err="1"/>
              <a:t>узятися</a:t>
            </a:r>
            <a:r>
              <a:rPr lang="pl-PL" sz="2000" dirty="0"/>
              <a:t> </a:t>
            </a:r>
            <a:r>
              <a:rPr lang="pl-PL" sz="2000" dirty="0" err="1"/>
              <a:t>за</a:t>
            </a:r>
            <a:r>
              <a:rPr lang="pl-PL" sz="2000" dirty="0"/>
              <a:t> </a:t>
            </a:r>
            <a:r>
              <a:rPr lang="pl-PL" sz="2000" dirty="0" err="1"/>
              <a:t>що</a:t>
            </a:r>
            <a:r>
              <a:rPr lang="pl-PL" sz="2000" dirty="0"/>
              <a:t> (</a:t>
            </a:r>
            <a:r>
              <a:rPr lang="pl-PL" sz="2000" dirty="0" err="1"/>
              <a:t>за</a:t>
            </a:r>
            <a:r>
              <a:rPr lang="pl-PL" sz="2000" dirty="0"/>
              <a:t> </a:t>
            </a:r>
            <a:r>
              <a:rPr lang="pl-PL" sz="2000" dirty="0" err="1"/>
              <a:t>переклад</a:t>
            </a:r>
            <a:r>
              <a:rPr lang="pl-PL" sz="2000" dirty="0"/>
              <a:t>).</a:t>
            </a:r>
          </a:p>
          <a:p>
            <a:pPr marL="0" indent="0">
              <a:buNone/>
            </a:pPr>
            <a:endParaRPr lang="pl-PL" dirty="0"/>
          </a:p>
        </p:txBody>
      </p:sp>
      <p:pic>
        <p:nvPicPr>
          <p:cNvPr id="4" name="Obraz 3">
            <a:extLst>
              <a:ext uri="{FF2B5EF4-FFF2-40B4-BE49-F238E27FC236}">
                <a16:creationId xmlns:a16="http://schemas.microsoft.com/office/drawing/2014/main" xmlns="" id="{C28DC189-0490-4141-B1EA-4ABF9A32DA85}"/>
              </a:ext>
            </a:extLst>
          </p:cNvPr>
          <p:cNvPicPr>
            <a:picLocks noChangeAspect="1"/>
          </p:cNvPicPr>
          <p:nvPr/>
        </p:nvPicPr>
        <p:blipFill>
          <a:blip r:embed="rId2"/>
          <a:stretch>
            <a:fillRect/>
          </a:stretch>
        </p:blipFill>
        <p:spPr>
          <a:xfrm>
            <a:off x="11030439" y="5791108"/>
            <a:ext cx="1133954" cy="1066892"/>
          </a:xfrm>
          <a:prstGeom prst="rect">
            <a:avLst/>
          </a:prstGeom>
        </p:spPr>
      </p:pic>
      <p:pic>
        <p:nvPicPr>
          <p:cNvPr id="5" name="Obraz 4">
            <a:extLst>
              <a:ext uri="{FF2B5EF4-FFF2-40B4-BE49-F238E27FC236}">
                <a16:creationId xmlns:a16="http://schemas.microsoft.com/office/drawing/2014/main" xmlns="" id="{4BEF3DA0-2D68-44D7-AC94-135B727CD2FE}"/>
              </a:ext>
            </a:extLst>
          </p:cNvPr>
          <p:cNvPicPr>
            <a:picLocks noChangeAspect="1"/>
          </p:cNvPicPr>
          <p:nvPr/>
        </p:nvPicPr>
        <p:blipFill>
          <a:blip r:embed="rId3"/>
          <a:stretch>
            <a:fillRect/>
          </a:stretch>
        </p:blipFill>
        <p:spPr>
          <a:xfrm>
            <a:off x="8412630" y="5845976"/>
            <a:ext cx="2664183" cy="1012024"/>
          </a:xfrm>
          <a:prstGeom prst="rect">
            <a:avLst/>
          </a:prstGeom>
        </p:spPr>
      </p:pic>
    </p:spTree>
    <p:extLst>
      <p:ext uri="{BB962C8B-B14F-4D97-AF65-F5344CB8AC3E}">
        <p14:creationId xmlns:p14="http://schemas.microsoft.com/office/powerpoint/2010/main" val="2154689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CB0F99B-73ED-47E9-83C0-4D4BFBC48AE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DF18A8BC-627D-4CB0-8221-005DFA7AA216}"/>
              </a:ext>
            </a:extLst>
          </p:cNvPr>
          <p:cNvSpPr>
            <a:spLocks noGrp="1"/>
          </p:cNvSpPr>
          <p:nvPr>
            <p:ph idx="1"/>
          </p:nvPr>
        </p:nvSpPr>
        <p:spPr/>
        <p:txBody>
          <a:bodyPr/>
          <a:lstStyle/>
          <a:p>
            <a:pPr marL="0" indent="0">
              <a:buNone/>
            </a:pPr>
            <a:r>
              <a:rPr lang="uk-UA" sz="2000" b="1" u="sng" dirty="0"/>
              <a:t>В/у</a:t>
            </a:r>
            <a:r>
              <a:rPr lang="uk-UA" sz="2000" dirty="0"/>
              <a:t> </a:t>
            </a:r>
            <a:r>
              <a:rPr lang="pl-PL" sz="2000" dirty="0">
                <a:solidFill>
                  <a:schemeClr val="accent2">
                    <a:lumMod val="60000"/>
                    <a:lumOff val="40000"/>
                  </a:schemeClr>
                </a:solidFill>
              </a:rPr>
              <a:t>+ często wariant </a:t>
            </a:r>
            <a:r>
              <a:rPr lang="uk-UA" sz="2000" b="1" u="sng" dirty="0">
                <a:solidFill>
                  <a:schemeClr val="accent2">
                    <a:lumMod val="60000"/>
                    <a:lumOff val="40000"/>
                  </a:schemeClr>
                </a:solidFill>
              </a:rPr>
              <a:t>до</a:t>
            </a:r>
            <a:r>
              <a:rPr lang="uk-UA" sz="2000" dirty="0"/>
              <a:t>:</a:t>
            </a:r>
          </a:p>
          <a:p>
            <a:r>
              <a:rPr lang="pl-PL" sz="2000" dirty="0"/>
              <a:t>jechać do czego (do Polski) – </a:t>
            </a:r>
            <a:r>
              <a:rPr lang="uk-UA" sz="2000" dirty="0"/>
              <a:t>їхати в що (в Польщу), </a:t>
            </a:r>
            <a:r>
              <a:rPr lang="pl-PL" sz="2000" dirty="0">
                <a:solidFill>
                  <a:schemeClr val="accent2">
                    <a:lumMod val="60000"/>
                    <a:lumOff val="40000"/>
                  </a:schemeClr>
                </a:solidFill>
              </a:rPr>
              <a:t>ale i </a:t>
            </a:r>
            <a:r>
              <a:rPr lang="uk-UA" sz="2000" dirty="0">
                <a:solidFill>
                  <a:schemeClr val="accent2">
                    <a:lumMod val="60000"/>
                    <a:lumOff val="40000"/>
                  </a:schemeClr>
                </a:solidFill>
              </a:rPr>
              <a:t>їхати до чого (до Польщі), </a:t>
            </a:r>
          </a:p>
          <a:p>
            <a:r>
              <a:rPr lang="pl-PL" sz="2000" dirty="0"/>
              <a:t>iść do czego (do muzeum) – </a:t>
            </a:r>
            <a:r>
              <a:rPr lang="uk-UA" sz="2000" dirty="0"/>
              <a:t>іти в що (у музей), </a:t>
            </a:r>
            <a:r>
              <a:rPr lang="pl-PL" sz="2000" dirty="0">
                <a:solidFill>
                  <a:schemeClr val="accent2">
                    <a:lumMod val="60000"/>
                    <a:lumOff val="40000"/>
                  </a:schemeClr>
                </a:solidFill>
              </a:rPr>
              <a:t>ale rzadziej też </a:t>
            </a:r>
            <a:r>
              <a:rPr lang="uk-UA" sz="2000" dirty="0">
                <a:solidFill>
                  <a:schemeClr val="accent2">
                    <a:lumMod val="60000"/>
                    <a:lumOff val="40000"/>
                  </a:schemeClr>
                </a:solidFill>
              </a:rPr>
              <a:t>іти до чого (до музею),</a:t>
            </a:r>
          </a:p>
          <a:p>
            <a:r>
              <a:rPr lang="pl-PL" sz="2000" dirty="0"/>
              <a:t>wchodzić do czego (do łazienki) – </a:t>
            </a:r>
            <a:r>
              <a:rPr lang="uk-UA" sz="2000" dirty="0"/>
              <a:t>заходити в що (у ванну кімнату ), </a:t>
            </a:r>
            <a:r>
              <a:rPr lang="pl-PL" sz="2000" dirty="0">
                <a:solidFill>
                  <a:schemeClr val="accent2">
                    <a:lumMod val="60000"/>
                    <a:lumOff val="40000"/>
                  </a:schemeClr>
                </a:solidFill>
              </a:rPr>
              <a:t>ale i </a:t>
            </a:r>
            <a:r>
              <a:rPr lang="uk-UA" sz="2000" dirty="0">
                <a:solidFill>
                  <a:schemeClr val="accent2">
                    <a:lumMod val="60000"/>
                    <a:lumOff val="40000"/>
                  </a:schemeClr>
                </a:solidFill>
              </a:rPr>
              <a:t>заходоти до чого (до ванної кімнати),</a:t>
            </a:r>
          </a:p>
          <a:p>
            <a:r>
              <a:rPr lang="pl-PL" sz="2000" dirty="0"/>
              <a:t>wbiegać do czego (do pokoju) – </a:t>
            </a:r>
            <a:r>
              <a:rPr lang="uk-UA" sz="2000" dirty="0"/>
              <a:t>вбігати в що (у кімнату), </a:t>
            </a:r>
            <a:r>
              <a:rPr lang="pl-PL" sz="2000" dirty="0">
                <a:solidFill>
                  <a:schemeClr val="accent2">
                    <a:lumMod val="60000"/>
                    <a:lumOff val="40000"/>
                  </a:schemeClr>
                </a:solidFill>
              </a:rPr>
              <a:t>ale rzadziej też </a:t>
            </a:r>
            <a:r>
              <a:rPr lang="uk-UA" sz="2000" dirty="0">
                <a:solidFill>
                  <a:schemeClr val="accent2">
                    <a:lumMod val="60000"/>
                    <a:lumOff val="40000"/>
                  </a:schemeClr>
                </a:solidFill>
              </a:rPr>
              <a:t>вбігати до чого (до кімнати),</a:t>
            </a:r>
          </a:p>
          <a:p>
            <a:r>
              <a:rPr lang="pl-PL" sz="2000" dirty="0"/>
              <a:t>skakać do czego (do rzeki) – </a:t>
            </a:r>
            <a:r>
              <a:rPr lang="pl-PL" sz="2000" dirty="0" err="1"/>
              <a:t>cкакати</a:t>
            </a:r>
            <a:r>
              <a:rPr lang="pl-PL" sz="2000" dirty="0"/>
              <a:t>, </a:t>
            </a:r>
            <a:r>
              <a:rPr lang="pl-PL" sz="2000" dirty="0" err="1"/>
              <a:t>стрибати</a:t>
            </a:r>
            <a:r>
              <a:rPr lang="pl-PL" sz="2000" dirty="0"/>
              <a:t> в </a:t>
            </a:r>
            <a:r>
              <a:rPr lang="pl-PL" sz="2000" dirty="0" err="1"/>
              <a:t>що</a:t>
            </a:r>
            <a:r>
              <a:rPr lang="pl-PL" sz="2000" dirty="0"/>
              <a:t> (у </a:t>
            </a:r>
            <a:r>
              <a:rPr lang="pl-PL" sz="2000" dirty="0" err="1"/>
              <a:t>річку</a:t>
            </a:r>
            <a:r>
              <a:rPr lang="pl-PL" sz="2000" dirty="0"/>
              <a:t>),</a:t>
            </a:r>
            <a:endParaRPr lang="uk-UA" sz="2000" dirty="0"/>
          </a:p>
          <a:p>
            <a:endParaRPr lang="pl-PL" dirty="0"/>
          </a:p>
        </p:txBody>
      </p:sp>
      <p:pic>
        <p:nvPicPr>
          <p:cNvPr id="4" name="Obraz 3">
            <a:extLst>
              <a:ext uri="{FF2B5EF4-FFF2-40B4-BE49-F238E27FC236}">
                <a16:creationId xmlns:a16="http://schemas.microsoft.com/office/drawing/2014/main" xmlns="" id="{9AB8A0C9-7358-45B1-8E39-66538DF6B3EE}"/>
              </a:ext>
            </a:extLst>
          </p:cNvPr>
          <p:cNvPicPr>
            <a:picLocks noChangeAspect="1"/>
          </p:cNvPicPr>
          <p:nvPr/>
        </p:nvPicPr>
        <p:blipFill>
          <a:blip r:embed="rId2"/>
          <a:stretch>
            <a:fillRect/>
          </a:stretch>
        </p:blipFill>
        <p:spPr>
          <a:xfrm>
            <a:off x="11043830" y="5789893"/>
            <a:ext cx="1133954" cy="1066892"/>
          </a:xfrm>
          <a:prstGeom prst="rect">
            <a:avLst/>
          </a:prstGeom>
        </p:spPr>
      </p:pic>
      <p:pic>
        <p:nvPicPr>
          <p:cNvPr id="5" name="Obraz 4">
            <a:extLst>
              <a:ext uri="{FF2B5EF4-FFF2-40B4-BE49-F238E27FC236}">
                <a16:creationId xmlns:a16="http://schemas.microsoft.com/office/drawing/2014/main" xmlns="" id="{AF05462A-F217-4B72-B22E-B3B3FCF0DDE7}"/>
              </a:ext>
            </a:extLst>
          </p:cNvPr>
          <p:cNvPicPr>
            <a:picLocks noChangeAspect="1"/>
          </p:cNvPicPr>
          <p:nvPr/>
        </p:nvPicPr>
        <p:blipFill>
          <a:blip r:embed="rId3"/>
          <a:stretch>
            <a:fillRect/>
          </a:stretch>
        </p:blipFill>
        <p:spPr>
          <a:xfrm>
            <a:off x="8492529" y="5789893"/>
            <a:ext cx="2664183" cy="1012024"/>
          </a:xfrm>
          <a:prstGeom prst="rect">
            <a:avLst/>
          </a:prstGeom>
        </p:spPr>
      </p:pic>
    </p:spTree>
    <p:extLst>
      <p:ext uri="{BB962C8B-B14F-4D97-AF65-F5344CB8AC3E}">
        <p14:creationId xmlns:p14="http://schemas.microsoft.com/office/powerpoint/2010/main" val="809622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5C4AC3B-3F94-430A-ACFA-1A1047FAE97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53D1BB0-A808-437E-A111-89D375619A75}"/>
              </a:ext>
            </a:extLst>
          </p:cNvPr>
          <p:cNvSpPr>
            <a:spLocks noGrp="1"/>
          </p:cNvSpPr>
          <p:nvPr>
            <p:ph idx="1"/>
          </p:nvPr>
        </p:nvSpPr>
        <p:spPr/>
        <p:txBody>
          <a:bodyPr/>
          <a:lstStyle/>
          <a:p>
            <a:r>
              <a:rPr lang="pl-PL" sz="2000" dirty="0"/>
              <a:t>wkładać do czego  (do garnka) – </a:t>
            </a:r>
            <a:r>
              <a:rPr lang="uk-UA" sz="2000" dirty="0"/>
              <a:t>класти в що (у кастрюлю), </a:t>
            </a:r>
            <a:r>
              <a:rPr lang="pl-PL" sz="2000" dirty="0">
                <a:solidFill>
                  <a:schemeClr val="accent2">
                    <a:lumMod val="60000"/>
                    <a:lumOff val="40000"/>
                  </a:schemeClr>
                </a:solidFill>
              </a:rPr>
              <a:t>ale rzadziej też </a:t>
            </a:r>
            <a:r>
              <a:rPr lang="uk-UA" sz="2000" dirty="0">
                <a:solidFill>
                  <a:schemeClr val="accent2">
                    <a:lumMod val="60000"/>
                    <a:lumOff val="40000"/>
                  </a:schemeClr>
                </a:solidFill>
              </a:rPr>
              <a:t>класти до чого (до кастрюлі),</a:t>
            </a:r>
          </a:p>
          <a:p>
            <a:r>
              <a:rPr lang="pl-PL" sz="2000" dirty="0"/>
              <a:t>kłaść do czego (do lodówki) – </a:t>
            </a:r>
            <a:r>
              <a:rPr lang="uk-UA" sz="2000" dirty="0"/>
              <a:t>класти в що (у холодильник), </a:t>
            </a:r>
            <a:r>
              <a:rPr lang="pl-PL" sz="2000" dirty="0">
                <a:solidFill>
                  <a:schemeClr val="accent2">
                    <a:lumMod val="60000"/>
                    <a:lumOff val="40000"/>
                  </a:schemeClr>
                </a:solidFill>
              </a:rPr>
              <a:t>ale rzadziej też </a:t>
            </a:r>
            <a:r>
              <a:rPr lang="uk-UA" sz="2000" dirty="0">
                <a:solidFill>
                  <a:schemeClr val="accent2">
                    <a:lumMod val="60000"/>
                    <a:lumOff val="40000"/>
                  </a:schemeClr>
                </a:solidFill>
              </a:rPr>
              <a:t>класти до чого (до холодильника),</a:t>
            </a:r>
          </a:p>
          <a:p>
            <a:r>
              <a:rPr lang="pl-PL" sz="2000" dirty="0"/>
              <a:t>wrzucać do czego (do skrzynki) – </a:t>
            </a:r>
            <a:r>
              <a:rPr lang="uk-UA" sz="2000" dirty="0"/>
              <a:t>вкидати в що (у скриньку), </a:t>
            </a:r>
            <a:r>
              <a:rPr lang="pl-PL" sz="2000" dirty="0">
                <a:solidFill>
                  <a:schemeClr val="accent2">
                    <a:lumMod val="60000"/>
                    <a:lumOff val="40000"/>
                  </a:schemeClr>
                </a:solidFill>
              </a:rPr>
              <a:t>ale rzadziej też </a:t>
            </a:r>
            <a:r>
              <a:rPr lang="uk-UA" sz="2000" dirty="0">
                <a:solidFill>
                  <a:schemeClr val="accent2">
                    <a:lumMod val="60000"/>
                    <a:lumOff val="40000"/>
                  </a:schemeClr>
                </a:solidFill>
              </a:rPr>
              <a:t>вкидати до чого (до скриньки),</a:t>
            </a:r>
          </a:p>
          <a:p>
            <a:r>
              <a:rPr lang="pl-PL" sz="2000" dirty="0"/>
              <a:t>chować do czego (do kieszeni) –  </a:t>
            </a:r>
            <a:r>
              <a:rPr lang="uk-UA" sz="2000" dirty="0"/>
              <a:t>ховати в що (в кишеню), </a:t>
            </a:r>
            <a:r>
              <a:rPr lang="pl-PL" sz="2000" dirty="0">
                <a:solidFill>
                  <a:schemeClr val="accent2">
                    <a:lumMod val="60000"/>
                    <a:lumOff val="40000"/>
                  </a:schemeClr>
                </a:solidFill>
              </a:rPr>
              <a:t>ale </a:t>
            </a:r>
            <a:r>
              <a:rPr lang="uk-UA" sz="2000" dirty="0">
                <a:solidFill>
                  <a:schemeClr val="accent2">
                    <a:lumMod val="60000"/>
                    <a:lumOff val="40000"/>
                  </a:schemeClr>
                </a:solidFill>
              </a:rPr>
              <a:t>і</a:t>
            </a:r>
            <a:r>
              <a:rPr lang="pl-PL" sz="2000" dirty="0">
                <a:solidFill>
                  <a:schemeClr val="accent2">
                    <a:lumMod val="60000"/>
                    <a:lumOff val="40000"/>
                  </a:schemeClr>
                </a:solidFill>
              </a:rPr>
              <a:t> </a:t>
            </a:r>
            <a:r>
              <a:rPr lang="uk-UA" sz="2000" dirty="0">
                <a:solidFill>
                  <a:schemeClr val="accent2">
                    <a:lumMod val="60000"/>
                    <a:lumOff val="40000"/>
                  </a:schemeClr>
                </a:solidFill>
              </a:rPr>
              <a:t>ховати до чого (до кишені)</a:t>
            </a:r>
          </a:p>
          <a:p>
            <a:r>
              <a:rPr lang="pl-PL" sz="2000" dirty="0"/>
              <a:t>rozsyłać do czego (do różnych miejsc) – </a:t>
            </a:r>
            <a:r>
              <a:rPr lang="uk-UA" sz="2000" dirty="0"/>
              <a:t>розсилати в що (в різні місця), </a:t>
            </a:r>
            <a:r>
              <a:rPr lang="pl-PL" sz="2000" dirty="0">
                <a:solidFill>
                  <a:schemeClr val="accent2">
                    <a:lumMod val="60000"/>
                    <a:lumOff val="40000"/>
                  </a:schemeClr>
                </a:solidFill>
              </a:rPr>
              <a:t>ale rzadziej też </a:t>
            </a:r>
            <a:r>
              <a:rPr lang="uk-UA" sz="2000" dirty="0">
                <a:solidFill>
                  <a:schemeClr val="accent2">
                    <a:lumMod val="60000"/>
                    <a:lumOff val="40000"/>
                  </a:schemeClr>
                </a:solidFill>
              </a:rPr>
              <a:t>розсилати до чого (до різних місць),</a:t>
            </a:r>
          </a:p>
          <a:p>
            <a:pPr marL="0" indent="0">
              <a:buNone/>
            </a:pPr>
            <a:endParaRPr lang="pl-PL" dirty="0"/>
          </a:p>
        </p:txBody>
      </p:sp>
      <p:pic>
        <p:nvPicPr>
          <p:cNvPr id="4" name="Obraz 3">
            <a:extLst>
              <a:ext uri="{FF2B5EF4-FFF2-40B4-BE49-F238E27FC236}">
                <a16:creationId xmlns:a16="http://schemas.microsoft.com/office/drawing/2014/main" xmlns="" id="{61CB578D-159C-4C1B-93F0-082CFCD731B8}"/>
              </a:ext>
            </a:extLst>
          </p:cNvPr>
          <p:cNvPicPr>
            <a:picLocks noChangeAspect="1"/>
          </p:cNvPicPr>
          <p:nvPr/>
        </p:nvPicPr>
        <p:blipFill>
          <a:blip r:embed="rId2"/>
          <a:stretch>
            <a:fillRect/>
          </a:stretch>
        </p:blipFill>
        <p:spPr>
          <a:xfrm>
            <a:off x="10891135" y="5692020"/>
            <a:ext cx="1133954" cy="1066892"/>
          </a:xfrm>
          <a:prstGeom prst="rect">
            <a:avLst/>
          </a:prstGeom>
        </p:spPr>
      </p:pic>
      <p:pic>
        <p:nvPicPr>
          <p:cNvPr id="5" name="Obraz 4">
            <a:extLst>
              <a:ext uri="{FF2B5EF4-FFF2-40B4-BE49-F238E27FC236}">
                <a16:creationId xmlns:a16="http://schemas.microsoft.com/office/drawing/2014/main" xmlns="" id="{FA65E800-B082-407E-B24A-0D0C692C55B5}"/>
              </a:ext>
            </a:extLst>
          </p:cNvPr>
          <p:cNvPicPr>
            <a:picLocks noChangeAspect="1"/>
          </p:cNvPicPr>
          <p:nvPr/>
        </p:nvPicPr>
        <p:blipFill>
          <a:blip r:embed="rId3"/>
          <a:stretch>
            <a:fillRect/>
          </a:stretch>
        </p:blipFill>
        <p:spPr>
          <a:xfrm>
            <a:off x="8066402" y="5817327"/>
            <a:ext cx="2664183" cy="1012024"/>
          </a:xfrm>
          <a:prstGeom prst="rect">
            <a:avLst/>
          </a:prstGeom>
        </p:spPr>
      </p:pic>
    </p:spTree>
    <p:extLst>
      <p:ext uri="{BB962C8B-B14F-4D97-AF65-F5344CB8AC3E}">
        <p14:creationId xmlns:p14="http://schemas.microsoft.com/office/powerpoint/2010/main" val="3816159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69598B1-0117-4455-9BCA-FD0535FE23EE}"/>
              </a:ext>
            </a:extLst>
          </p:cNvPr>
          <p:cNvSpPr>
            <a:spLocks noGrp="1"/>
          </p:cNvSpPr>
          <p:nvPr>
            <p:ph type="title"/>
          </p:nvPr>
        </p:nvSpPr>
        <p:spPr/>
        <p:txBody>
          <a:bodyPr/>
          <a:lstStyle/>
          <a:p>
            <a:r>
              <a:rPr lang="uk-UA" dirty="0"/>
              <a:t>Дослідницько-дидактичний проєкт</a:t>
            </a:r>
            <a:endParaRPr lang="pl-PL" dirty="0"/>
          </a:p>
        </p:txBody>
      </p:sp>
      <p:pic>
        <p:nvPicPr>
          <p:cNvPr id="5" name="Obraz 4">
            <a:extLst>
              <a:ext uri="{FF2B5EF4-FFF2-40B4-BE49-F238E27FC236}">
                <a16:creationId xmlns:a16="http://schemas.microsoft.com/office/drawing/2014/main" xmlns="" id="{9220C088-0B28-4FEF-99C9-90A811ACE7E4}"/>
              </a:ext>
            </a:extLst>
          </p:cNvPr>
          <p:cNvPicPr>
            <a:picLocks noChangeAspect="1"/>
          </p:cNvPicPr>
          <p:nvPr/>
        </p:nvPicPr>
        <p:blipFill>
          <a:blip r:embed="rId2"/>
          <a:stretch>
            <a:fillRect/>
          </a:stretch>
        </p:blipFill>
        <p:spPr>
          <a:xfrm>
            <a:off x="7913604" y="5648944"/>
            <a:ext cx="2662659" cy="1013800"/>
          </a:xfrm>
          <a:prstGeom prst="rect">
            <a:avLst/>
          </a:prstGeom>
        </p:spPr>
      </p:pic>
      <p:pic>
        <p:nvPicPr>
          <p:cNvPr id="7" name="Symbol zastępczy zawartości 6">
            <a:extLst>
              <a:ext uri="{FF2B5EF4-FFF2-40B4-BE49-F238E27FC236}">
                <a16:creationId xmlns:a16="http://schemas.microsoft.com/office/drawing/2014/main" xmlns="" id="{7FD08B24-E34C-4C71-ABA9-CE35F6F6AB7B}"/>
              </a:ext>
            </a:extLst>
          </p:cNvPr>
          <p:cNvPicPr>
            <a:picLocks noGrp="1" noChangeAspect="1"/>
          </p:cNvPicPr>
          <p:nvPr>
            <p:ph idx="1"/>
          </p:nvPr>
        </p:nvPicPr>
        <p:blipFill>
          <a:blip r:embed="rId3"/>
          <a:stretch>
            <a:fillRect/>
          </a:stretch>
        </p:blipFill>
        <p:spPr>
          <a:xfrm>
            <a:off x="10955046" y="5622071"/>
            <a:ext cx="1135158" cy="1067546"/>
          </a:xfrm>
          <a:prstGeom prst="rect">
            <a:avLst/>
          </a:prstGeom>
        </p:spPr>
      </p:pic>
      <p:sp>
        <p:nvSpPr>
          <p:cNvPr id="9" name="Prostokąt 8">
            <a:extLst>
              <a:ext uri="{FF2B5EF4-FFF2-40B4-BE49-F238E27FC236}">
                <a16:creationId xmlns:a16="http://schemas.microsoft.com/office/drawing/2014/main" xmlns="" id="{EDBF805D-1295-4CF6-8494-764726C73885}"/>
              </a:ext>
            </a:extLst>
          </p:cNvPr>
          <p:cNvSpPr/>
          <p:nvPr/>
        </p:nvSpPr>
        <p:spPr>
          <a:xfrm>
            <a:off x="1198485" y="2148396"/>
            <a:ext cx="7945515" cy="4226798"/>
          </a:xfrm>
          <a:prstGeom prst="rect">
            <a:avLst/>
          </a:prstGeom>
        </p:spPr>
        <p:txBody>
          <a:bodyPr wrap="square">
            <a:spAutoFit/>
          </a:bodyPr>
          <a:lstStyle/>
          <a:p>
            <a:pPr lvl="0">
              <a:spcBef>
                <a:spcPts val="1000"/>
              </a:spcBef>
              <a:buClr>
                <a:srgbClr val="B01513"/>
              </a:buClr>
              <a:buSzPct val="80000"/>
            </a:pPr>
            <a:r>
              <a:rPr lang="uk-UA" sz="2800" dirty="0">
                <a:solidFill>
                  <a:srgbClr val="B01513"/>
                </a:solidFill>
                <a:latin typeface="Century Gothic" panose="020B0502020202020204"/>
              </a:rPr>
              <a:t>Взаємний трансфер </a:t>
            </a:r>
            <a:r>
              <a:rPr lang="pl-PL" sz="2800" dirty="0">
                <a:solidFill>
                  <a:srgbClr val="B01513"/>
                </a:solidFill>
                <a:latin typeface="Century Gothic" panose="020B0502020202020204"/>
              </a:rPr>
              <a:t>„</a:t>
            </a:r>
            <a:r>
              <a:rPr lang="uk-UA" sz="2800" dirty="0">
                <a:solidFill>
                  <a:srgbClr val="B01513"/>
                </a:solidFill>
                <a:latin typeface="Century Gothic" panose="020B0502020202020204"/>
              </a:rPr>
              <a:t>мовознавство</a:t>
            </a:r>
            <a:r>
              <a:rPr lang="pl-PL" sz="2800" dirty="0">
                <a:solidFill>
                  <a:srgbClr val="B01513"/>
                </a:solidFill>
                <a:latin typeface="Century Gothic" panose="020B0502020202020204"/>
              </a:rPr>
              <a:t> – </a:t>
            </a:r>
            <a:r>
              <a:rPr lang="uk-UA" sz="2800" dirty="0">
                <a:solidFill>
                  <a:srgbClr val="B01513"/>
                </a:solidFill>
                <a:latin typeface="Century Gothic" panose="020B0502020202020204"/>
              </a:rPr>
              <a:t>лінгводидактика</a:t>
            </a:r>
            <a:r>
              <a:rPr lang="pl-PL" sz="2800" dirty="0">
                <a:solidFill>
                  <a:srgbClr val="B01513"/>
                </a:solidFill>
                <a:latin typeface="Century Gothic" panose="020B0502020202020204"/>
              </a:rPr>
              <a:t>”: </a:t>
            </a:r>
            <a:r>
              <a:rPr lang="uk-UA" sz="2800" dirty="0">
                <a:solidFill>
                  <a:srgbClr val="B01513"/>
                </a:solidFill>
                <a:latin typeface="Century Gothic" panose="020B0502020202020204"/>
              </a:rPr>
              <a:t>сучасні нормативні проблеми синтаксису в польській літературній мові і в польській мові користувачів з першою українською мовою</a:t>
            </a:r>
            <a:r>
              <a:rPr lang="pl-PL" sz="2800" dirty="0">
                <a:solidFill>
                  <a:srgbClr val="B01513"/>
                </a:solidFill>
                <a:latin typeface="Century Gothic" panose="020B0502020202020204"/>
              </a:rPr>
              <a:t>”, </a:t>
            </a:r>
          </a:p>
          <a:p>
            <a:pPr lvl="0">
              <a:spcBef>
                <a:spcPts val="1000"/>
              </a:spcBef>
              <a:buClr>
                <a:srgbClr val="B01513"/>
              </a:buClr>
              <a:buSzPct val="80000"/>
            </a:pPr>
            <a:r>
              <a:rPr lang="uk-UA" sz="2800" dirty="0">
                <a:solidFill>
                  <a:prstClr val="black">
                    <a:lumMod val="75000"/>
                    <a:lumOff val="25000"/>
                  </a:prstClr>
                </a:solidFill>
                <a:latin typeface="Century Gothic" panose="020B0502020202020204"/>
              </a:rPr>
              <a:t>Фінансований Національним агентством академічного обміну </a:t>
            </a:r>
          </a:p>
          <a:p>
            <a:pPr lvl="0">
              <a:spcBef>
                <a:spcPts val="1000"/>
              </a:spcBef>
              <a:buClr>
                <a:srgbClr val="B01513"/>
              </a:buClr>
              <a:buSzPct val="80000"/>
            </a:pPr>
            <a:r>
              <a:rPr lang="uk-UA" sz="2800" dirty="0">
                <a:solidFill>
                  <a:prstClr val="black">
                    <a:lumMod val="75000"/>
                    <a:lumOff val="25000"/>
                  </a:prstClr>
                </a:solidFill>
                <a:latin typeface="Century Gothic" panose="020B0502020202020204"/>
              </a:rPr>
              <a:t>в межах програми ПОЛОНІСТ</a:t>
            </a:r>
            <a:endParaRPr lang="pl-PL" sz="2800" dirty="0">
              <a:solidFill>
                <a:prstClr val="black">
                  <a:lumMod val="75000"/>
                  <a:lumOff val="25000"/>
                </a:prstClr>
              </a:solidFill>
              <a:latin typeface="Century Gothic" panose="020B0502020202020204"/>
            </a:endParaRPr>
          </a:p>
        </p:txBody>
      </p:sp>
    </p:spTree>
    <p:extLst>
      <p:ext uri="{BB962C8B-B14F-4D97-AF65-F5344CB8AC3E}">
        <p14:creationId xmlns:p14="http://schemas.microsoft.com/office/powerpoint/2010/main" val="30298309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2CF38D1-FA5F-4958-A132-2051276E25A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A8713D2-D58E-4C98-81A1-41B2E2E5E5B3}"/>
              </a:ext>
            </a:extLst>
          </p:cNvPr>
          <p:cNvSpPr>
            <a:spLocks noGrp="1"/>
          </p:cNvSpPr>
          <p:nvPr>
            <p:ph idx="1"/>
          </p:nvPr>
        </p:nvSpPr>
        <p:spPr/>
        <p:txBody>
          <a:bodyPr/>
          <a:lstStyle/>
          <a:p>
            <a:r>
              <a:rPr lang="pl-PL" sz="2000" dirty="0"/>
              <a:t>strzelać do kogo (do zbrodniarza), do czego (do celu) – </a:t>
            </a:r>
            <a:r>
              <a:rPr lang="uk-UA" sz="2000" dirty="0"/>
              <a:t>стріляти в кого (в злочинця), у що (в мішень),</a:t>
            </a:r>
          </a:p>
          <a:p>
            <a:r>
              <a:rPr lang="pl-PL" sz="2000" dirty="0"/>
              <a:t>nalewać do czego (do szklanki) – </a:t>
            </a:r>
            <a:r>
              <a:rPr lang="uk-UA" sz="2000" dirty="0"/>
              <a:t>наливати в що (в склянку), </a:t>
            </a:r>
            <a:r>
              <a:rPr lang="pl-PL" sz="2000" dirty="0">
                <a:solidFill>
                  <a:schemeClr val="accent2">
                    <a:lumMod val="60000"/>
                    <a:lumOff val="40000"/>
                  </a:schemeClr>
                </a:solidFill>
              </a:rPr>
              <a:t>rzadziej w niektórych kontekstach </a:t>
            </a:r>
            <a:r>
              <a:rPr lang="uk-UA" sz="2000" dirty="0">
                <a:solidFill>
                  <a:schemeClr val="accent2">
                    <a:lumMod val="60000"/>
                    <a:lumOff val="40000"/>
                  </a:schemeClr>
                </a:solidFill>
              </a:rPr>
              <a:t>наливати до чого (до кухлика),</a:t>
            </a:r>
          </a:p>
          <a:p>
            <a:r>
              <a:rPr lang="pl-PL" sz="2000" dirty="0"/>
              <a:t>pukać do czego (do drzwi) – </a:t>
            </a:r>
            <a:r>
              <a:rPr lang="uk-UA" sz="2000" dirty="0"/>
              <a:t>стукати в що (у двері),</a:t>
            </a:r>
          </a:p>
          <a:p>
            <a:r>
              <a:rPr lang="pl-PL" sz="2000" dirty="0"/>
              <a:t>telefonować / dzwonić do czego (do pracy, do instytutu) – </a:t>
            </a:r>
            <a:r>
              <a:rPr lang="uk-UA" sz="2000" dirty="0"/>
              <a:t>телефонувати на / у (в) що (на роботу,  в інститут, </a:t>
            </a:r>
            <a:r>
              <a:rPr lang="pl-PL" sz="2000" dirty="0">
                <a:solidFill>
                  <a:schemeClr val="accent2">
                    <a:lumMod val="60000"/>
                    <a:lumOff val="40000"/>
                  </a:schemeClr>
                </a:solidFill>
              </a:rPr>
              <a:t>ale i </a:t>
            </a:r>
            <a:r>
              <a:rPr lang="uk-UA" sz="2000" dirty="0">
                <a:solidFill>
                  <a:schemeClr val="accent2">
                    <a:lumMod val="60000"/>
                    <a:lumOff val="40000"/>
                  </a:schemeClr>
                </a:solidFill>
              </a:rPr>
              <a:t>до інституту), </a:t>
            </a:r>
            <a:r>
              <a:rPr lang="pl-PL" sz="2000" dirty="0"/>
              <a:t>telefon do czego (do redakcji) – </a:t>
            </a:r>
            <a:r>
              <a:rPr lang="uk-UA" sz="2000" dirty="0"/>
              <a:t>дзвінок у що (в редакцію), </a:t>
            </a:r>
            <a:r>
              <a:rPr lang="pl-PL" sz="2000" dirty="0">
                <a:solidFill>
                  <a:schemeClr val="accent2">
                    <a:lumMod val="60000"/>
                    <a:lumOff val="40000"/>
                  </a:schemeClr>
                </a:solidFill>
              </a:rPr>
              <a:t>ale i </a:t>
            </a:r>
            <a:r>
              <a:rPr lang="uk-UA" sz="2000" dirty="0">
                <a:solidFill>
                  <a:schemeClr val="accent2">
                    <a:lumMod val="60000"/>
                    <a:lumOff val="40000"/>
                  </a:schemeClr>
                </a:solidFill>
              </a:rPr>
              <a:t>дзвінок до чого (до редакції).</a:t>
            </a:r>
          </a:p>
          <a:p>
            <a:pPr marL="0" indent="0">
              <a:buNone/>
            </a:pPr>
            <a:endParaRPr lang="pl-PL" dirty="0"/>
          </a:p>
        </p:txBody>
      </p:sp>
      <p:pic>
        <p:nvPicPr>
          <p:cNvPr id="4" name="Obraz 3">
            <a:extLst>
              <a:ext uri="{FF2B5EF4-FFF2-40B4-BE49-F238E27FC236}">
                <a16:creationId xmlns:a16="http://schemas.microsoft.com/office/drawing/2014/main" xmlns="" id="{E57242C4-BC36-4165-A612-5E48F86B9EFD}"/>
              </a:ext>
            </a:extLst>
          </p:cNvPr>
          <p:cNvPicPr>
            <a:picLocks noChangeAspect="1"/>
          </p:cNvPicPr>
          <p:nvPr/>
        </p:nvPicPr>
        <p:blipFill>
          <a:blip r:embed="rId2"/>
          <a:stretch>
            <a:fillRect/>
          </a:stretch>
        </p:blipFill>
        <p:spPr>
          <a:xfrm>
            <a:off x="11058046" y="5807752"/>
            <a:ext cx="1133954" cy="1066892"/>
          </a:xfrm>
          <a:prstGeom prst="rect">
            <a:avLst/>
          </a:prstGeom>
        </p:spPr>
      </p:pic>
      <p:pic>
        <p:nvPicPr>
          <p:cNvPr id="5" name="Obraz 4">
            <a:extLst>
              <a:ext uri="{FF2B5EF4-FFF2-40B4-BE49-F238E27FC236}">
                <a16:creationId xmlns:a16="http://schemas.microsoft.com/office/drawing/2014/main" xmlns="" id="{E4D6958D-9F2A-4971-88D1-F0DB9007EB25}"/>
              </a:ext>
            </a:extLst>
          </p:cNvPr>
          <p:cNvPicPr>
            <a:picLocks noChangeAspect="1"/>
          </p:cNvPicPr>
          <p:nvPr/>
        </p:nvPicPr>
        <p:blipFill>
          <a:blip r:embed="rId3"/>
          <a:stretch>
            <a:fillRect/>
          </a:stretch>
        </p:blipFill>
        <p:spPr>
          <a:xfrm>
            <a:off x="8393863" y="5738609"/>
            <a:ext cx="2664183" cy="1012024"/>
          </a:xfrm>
          <a:prstGeom prst="rect">
            <a:avLst/>
          </a:prstGeom>
        </p:spPr>
      </p:pic>
    </p:spTree>
    <p:extLst>
      <p:ext uri="{BB962C8B-B14F-4D97-AF65-F5344CB8AC3E}">
        <p14:creationId xmlns:p14="http://schemas.microsoft.com/office/powerpoint/2010/main" val="3857746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4CB3F26-18C5-4095-A4B1-7FBFF1480F2C}"/>
              </a:ext>
            </a:extLst>
          </p:cNvPr>
          <p:cNvSpPr>
            <a:spLocks noGrp="1"/>
          </p:cNvSpPr>
          <p:nvPr>
            <p:ph type="title"/>
          </p:nvPr>
        </p:nvSpPr>
        <p:spPr/>
        <p:txBody>
          <a:bodyPr/>
          <a:lstStyle/>
          <a:p>
            <a:r>
              <a:rPr lang="uk-UA" dirty="0"/>
              <a:t>Орудний відмінок без прийменника</a:t>
            </a:r>
            <a:endParaRPr lang="pl-PL" dirty="0"/>
          </a:p>
        </p:txBody>
      </p:sp>
      <p:sp>
        <p:nvSpPr>
          <p:cNvPr id="3" name="Symbol zastępczy zawartości 2">
            <a:extLst>
              <a:ext uri="{FF2B5EF4-FFF2-40B4-BE49-F238E27FC236}">
                <a16:creationId xmlns:a16="http://schemas.microsoft.com/office/drawing/2014/main" xmlns="" id="{40D5D628-6EA0-4B8B-87C9-AA874C846D99}"/>
              </a:ext>
            </a:extLst>
          </p:cNvPr>
          <p:cNvSpPr>
            <a:spLocks noGrp="1"/>
          </p:cNvSpPr>
          <p:nvPr>
            <p:ph idx="1"/>
          </p:nvPr>
        </p:nvSpPr>
        <p:spPr>
          <a:xfrm>
            <a:off x="275208" y="2308193"/>
            <a:ext cx="11193556" cy="4682971"/>
          </a:xfrm>
        </p:spPr>
        <p:txBody>
          <a:bodyPr>
            <a:normAutofit/>
          </a:bodyPr>
          <a:lstStyle/>
          <a:p>
            <a:r>
              <a:rPr lang="pl-PL" sz="2400" dirty="0"/>
              <a:t>ustąpić czego (miejsca) – </a:t>
            </a:r>
            <a:r>
              <a:rPr lang="uk-UA" sz="2400" dirty="0"/>
              <a:t>поступитися чим (місцем), </a:t>
            </a:r>
          </a:p>
          <a:p>
            <a:r>
              <a:rPr lang="pl-PL" sz="2400" dirty="0"/>
              <a:t>zaniechać czego (ostrożności) – </a:t>
            </a:r>
            <a:r>
              <a:rPr lang="uk-UA" sz="2400" dirty="0"/>
              <a:t>знехтувати чим (обережністю),</a:t>
            </a:r>
          </a:p>
          <a:p>
            <a:r>
              <a:rPr lang="pl-PL" sz="2400" dirty="0"/>
              <a:t>zasmakować czego (wolności) – </a:t>
            </a:r>
            <a:r>
              <a:rPr lang="uk-UA" sz="2400" dirty="0"/>
              <a:t>насолодитися чим (свободою), </a:t>
            </a:r>
            <a:r>
              <a:rPr lang="pl-PL" sz="2400" dirty="0">
                <a:solidFill>
                  <a:schemeClr val="accent2">
                    <a:lumMod val="60000"/>
                    <a:lumOff val="40000"/>
                  </a:schemeClr>
                </a:solidFill>
              </a:rPr>
              <a:t>por. </a:t>
            </a:r>
            <a:r>
              <a:rPr lang="uk-UA" sz="2400" dirty="0">
                <a:solidFill>
                  <a:schemeClr val="accent2">
                    <a:lumMod val="60000"/>
                    <a:lumOff val="40000"/>
                  </a:schemeClr>
                </a:solidFill>
              </a:rPr>
              <a:t>відчути „смак свободи”,</a:t>
            </a:r>
          </a:p>
          <a:p>
            <a:r>
              <a:rPr lang="pl-PL" sz="2400" dirty="0"/>
              <a:t>wymiana czego (doświadczeń) – </a:t>
            </a:r>
            <a:r>
              <a:rPr lang="uk-UA" sz="2400" dirty="0"/>
              <a:t>обмін чим (досвідом)</a:t>
            </a:r>
            <a:r>
              <a:rPr lang="pl-PL" sz="2400" dirty="0"/>
              <a:t>,</a:t>
            </a:r>
            <a:endParaRPr lang="uk-UA" sz="2400" dirty="0"/>
          </a:p>
          <a:p>
            <a:endParaRPr lang="uk-UA" sz="2400" dirty="0"/>
          </a:p>
          <a:p>
            <a:r>
              <a:rPr lang="pl-PL" sz="2400" dirty="0"/>
              <a:t>ograniczać się do czego ([do jednej] kawy [dziennie]) – o</a:t>
            </a:r>
            <a:r>
              <a:rPr lang="uk-UA" sz="2400" dirty="0"/>
              <a:t>бмежуватися чим (</a:t>
            </a:r>
            <a:r>
              <a:rPr lang="pl-PL" sz="2400" dirty="0"/>
              <a:t>[</a:t>
            </a:r>
            <a:r>
              <a:rPr lang="uk-UA" sz="2400" dirty="0"/>
              <a:t>однією</a:t>
            </a:r>
            <a:r>
              <a:rPr lang="pl-PL" sz="2400" dirty="0"/>
              <a:t>]</a:t>
            </a:r>
            <a:r>
              <a:rPr lang="uk-UA" sz="2400" dirty="0"/>
              <a:t> кавою </a:t>
            </a:r>
            <a:r>
              <a:rPr lang="pl-PL" sz="2400" dirty="0"/>
              <a:t>[</a:t>
            </a:r>
            <a:r>
              <a:rPr lang="uk-UA" sz="2400" dirty="0"/>
              <a:t>на день</a:t>
            </a:r>
            <a:r>
              <a:rPr lang="pl-PL" sz="2400" dirty="0"/>
              <a:t>]</a:t>
            </a:r>
            <a:r>
              <a:rPr lang="uk-UA" sz="2400" dirty="0"/>
              <a:t>)</a:t>
            </a:r>
            <a:r>
              <a:rPr lang="pl-PL" sz="2400" dirty="0"/>
              <a:t>.</a:t>
            </a:r>
            <a:endParaRPr lang="uk-UA" sz="2400" dirty="0"/>
          </a:p>
          <a:p>
            <a:endParaRPr lang="uk-UA" sz="2400" dirty="0"/>
          </a:p>
          <a:p>
            <a:endParaRPr lang="pl-PL" dirty="0"/>
          </a:p>
        </p:txBody>
      </p:sp>
      <p:pic>
        <p:nvPicPr>
          <p:cNvPr id="4" name="Obraz 3">
            <a:extLst>
              <a:ext uri="{FF2B5EF4-FFF2-40B4-BE49-F238E27FC236}">
                <a16:creationId xmlns:a16="http://schemas.microsoft.com/office/drawing/2014/main" xmlns="" id="{547C144F-B1B5-4FAA-A2FB-25606F1B6FE0}"/>
              </a:ext>
            </a:extLst>
          </p:cNvPr>
          <p:cNvPicPr>
            <a:picLocks noChangeAspect="1"/>
          </p:cNvPicPr>
          <p:nvPr/>
        </p:nvPicPr>
        <p:blipFill>
          <a:blip r:embed="rId2"/>
          <a:stretch>
            <a:fillRect/>
          </a:stretch>
        </p:blipFill>
        <p:spPr>
          <a:xfrm>
            <a:off x="10971034" y="5775572"/>
            <a:ext cx="1133954" cy="1066892"/>
          </a:xfrm>
          <a:prstGeom prst="rect">
            <a:avLst/>
          </a:prstGeom>
        </p:spPr>
      </p:pic>
      <p:pic>
        <p:nvPicPr>
          <p:cNvPr id="5" name="Obraz 4">
            <a:extLst>
              <a:ext uri="{FF2B5EF4-FFF2-40B4-BE49-F238E27FC236}">
                <a16:creationId xmlns:a16="http://schemas.microsoft.com/office/drawing/2014/main" xmlns="" id="{F898B67B-68F0-4EB8-BA24-FDBEFDC11577}"/>
              </a:ext>
            </a:extLst>
          </p:cNvPr>
          <p:cNvPicPr>
            <a:picLocks noChangeAspect="1"/>
          </p:cNvPicPr>
          <p:nvPr/>
        </p:nvPicPr>
        <p:blipFill>
          <a:blip r:embed="rId3"/>
          <a:stretch>
            <a:fillRect/>
          </a:stretch>
        </p:blipFill>
        <p:spPr>
          <a:xfrm>
            <a:off x="8226199" y="5775572"/>
            <a:ext cx="2664183" cy="1012024"/>
          </a:xfrm>
          <a:prstGeom prst="rect">
            <a:avLst/>
          </a:prstGeom>
        </p:spPr>
      </p:pic>
    </p:spTree>
    <p:extLst>
      <p:ext uri="{BB962C8B-B14F-4D97-AF65-F5344CB8AC3E}">
        <p14:creationId xmlns:p14="http://schemas.microsoft.com/office/powerpoint/2010/main" val="57020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1E66340-61AD-41F0-BBE8-59C0659DF08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71323097-5BAF-49C4-BEC1-02E03E5BD60D}"/>
              </a:ext>
            </a:extLst>
          </p:cNvPr>
          <p:cNvSpPr>
            <a:spLocks noGrp="1"/>
          </p:cNvSpPr>
          <p:nvPr>
            <p:ph idx="1"/>
          </p:nvPr>
        </p:nvSpPr>
        <p:spPr/>
        <p:txBody>
          <a:bodyPr/>
          <a:lstStyle/>
          <a:p>
            <a:r>
              <a:rPr lang="pl-PL" sz="2400" dirty="0"/>
              <a:t>zwierzać się z czego (z marzeń) –  </a:t>
            </a:r>
            <a:r>
              <a:rPr lang="uk-UA" sz="2400" dirty="0"/>
              <a:t>ділитися чим (мріями),</a:t>
            </a:r>
          </a:p>
          <a:p>
            <a:r>
              <a:rPr lang="pl-PL" sz="2400" dirty="0"/>
              <a:t>korzystać z czego (Internetu) – </a:t>
            </a:r>
            <a:r>
              <a:rPr lang="uk-UA" sz="2400" dirty="0"/>
              <a:t>користуватися чим (</a:t>
            </a:r>
            <a:r>
              <a:rPr lang="pl-PL" sz="2400" dirty="0"/>
              <a:t>I</a:t>
            </a:r>
            <a:r>
              <a:rPr lang="uk-UA" sz="2400" dirty="0"/>
              <a:t>нтернетом),</a:t>
            </a:r>
          </a:p>
          <a:p>
            <a:r>
              <a:rPr lang="pl-PL" sz="2400" dirty="0"/>
              <a:t>słynąć z czego (z wyrobu [stali])</a:t>
            </a:r>
            <a:r>
              <a:rPr lang="uk-UA" sz="2400" dirty="0"/>
              <a:t>, </a:t>
            </a:r>
            <a:r>
              <a:rPr lang="pl-PL" sz="2400" dirty="0">
                <a:solidFill>
                  <a:schemeClr val="accent2">
                    <a:lumMod val="60000"/>
                    <a:lumOff val="40000"/>
                  </a:schemeClr>
                </a:solidFill>
              </a:rPr>
              <a:t>ale i </a:t>
            </a:r>
            <a:r>
              <a:rPr lang="pl-PL" sz="2400" dirty="0" err="1">
                <a:solidFill>
                  <a:schemeClr val="accent2">
                    <a:lumMod val="60000"/>
                    <a:lumOff val="40000"/>
                  </a:schemeClr>
                </a:solidFill>
              </a:rPr>
              <a:t>przestarz</a:t>
            </a:r>
            <a:r>
              <a:rPr lang="pl-PL" sz="2400" dirty="0">
                <a:solidFill>
                  <a:schemeClr val="accent2">
                    <a:lumMod val="60000"/>
                    <a:lumOff val="40000"/>
                  </a:schemeClr>
                </a:solidFill>
              </a:rPr>
              <a:t>. słynąć czym</a:t>
            </a:r>
            <a:r>
              <a:rPr lang="uk-UA" sz="2400" dirty="0"/>
              <a:t> </a:t>
            </a:r>
            <a:r>
              <a:rPr lang="pl-PL" sz="2400" dirty="0"/>
              <a:t>– </a:t>
            </a:r>
            <a:r>
              <a:rPr lang="uk-UA" sz="2400" dirty="0"/>
              <a:t>славитися, бути відомим чим (виробітком [сталі]), </a:t>
            </a:r>
          </a:p>
          <a:p>
            <a:r>
              <a:rPr lang="pl-PL" sz="2400" dirty="0"/>
              <a:t>zadowolony z kogo (z uczniów), z czego (z ocen) – </a:t>
            </a:r>
            <a:r>
              <a:rPr lang="uk-UA" sz="2400" dirty="0"/>
              <a:t>задоволений ким (учнями), чим (оцінками),</a:t>
            </a:r>
          </a:p>
          <a:p>
            <a:r>
              <a:rPr lang="pl-PL" sz="2400" dirty="0"/>
              <a:t>znany z czego (ze [swoich]  kryminałów) – </a:t>
            </a:r>
            <a:r>
              <a:rPr lang="uk-UA" sz="2400" dirty="0"/>
              <a:t>відомий чим ([своїми] детектив</a:t>
            </a:r>
            <a:r>
              <a:rPr lang="pl-PL" sz="2400" dirty="0"/>
              <a:t>a</a:t>
            </a:r>
            <a:r>
              <a:rPr lang="uk-UA" sz="2400" dirty="0"/>
              <a:t>ми),</a:t>
            </a:r>
          </a:p>
          <a:p>
            <a:endParaRPr lang="pl-PL" dirty="0"/>
          </a:p>
        </p:txBody>
      </p:sp>
      <p:pic>
        <p:nvPicPr>
          <p:cNvPr id="4" name="Obraz 3">
            <a:extLst>
              <a:ext uri="{FF2B5EF4-FFF2-40B4-BE49-F238E27FC236}">
                <a16:creationId xmlns:a16="http://schemas.microsoft.com/office/drawing/2014/main" xmlns="" id="{C1C0CD32-3B53-4265-8FDF-D32B8B1D3534}"/>
              </a:ext>
            </a:extLst>
          </p:cNvPr>
          <p:cNvPicPr>
            <a:picLocks noChangeAspect="1"/>
          </p:cNvPicPr>
          <p:nvPr/>
        </p:nvPicPr>
        <p:blipFill>
          <a:blip r:embed="rId2"/>
          <a:stretch>
            <a:fillRect/>
          </a:stretch>
        </p:blipFill>
        <p:spPr>
          <a:xfrm>
            <a:off x="11058046" y="5784450"/>
            <a:ext cx="1133954" cy="1066892"/>
          </a:xfrm>
          <a:prstGeom prst="rect">
            <a:avLst/>
          </a:prstGeom>
        </p:spPr>
      </p:pic>
      <p:pic>
        <p:nvPicPr>
          <p:cNvPr id="5" name="Obraz 4">
            <a:extLst>
              <a:ext uri="{FF2B5EF4-FFF2-40B4-BE49-F238E27FC236}">
                <a16:creationId xmlns:a16="http://schemas.microsoft.com/office/drawing/2014/main" xmlns="" id="{6609BAA1-BDBE-464D-935B-AA4710BE216C}"/>
              </a:ext>
            </a:extLst>
          </p:cNvPr>
          <p:cNvPicPr>
            <a:picLocks noChangeAspect="1"/>
          </p:cNvPicPr>
          <p:nvPr/>
        </p:nvPicPr>
        <p:blipFill>
          <a:blip r:embed="rId3"/>
          <a:stretch>
            <a:fillRect/>
          </a:stretch>
        </p:blipFill>
        <p:spPr>
          <a:xfrm>
            <a:off x="8331258" y="5811884"/>
            <a:ext cx="2664183" cy="1012024"/>
          </a:xfrm>
          <a:prstGeom prst="rect">
            <a:avLst/>
          </a:prstGeom>
        </p:spPr>
      </p:pic>
    </p:spTree>
    <p:extLst>
      <p:ext uri="{BB962C8B-B14F-4D97-AF65-F5344CB8AC3E}">
        <p14:creationId xmlns:p14="http://schemas.microsoft.com/office/powerpoint/2010/main" val="4400339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4E7DC9D-737D-4B6A-A828-83FC603FB63C}"/>
              </a:ext>
            </a:extLst>
          </p:cNvPr>
          <p:cNvSpPr>
            <a:spLocks noGrp="1"/>
          </p:cNvSpPr>
          <p:nvPr>
            <p:ph type="title"/>
          </p:nvPr>
        </p:nvSpPr>
        <p:spPr/>
        <p:txBody>
          <a:bodyPr/>
          <a:lstStyle/>
          <a:p>
            <a:r>
              <a:rPr lang="uk-UA" dirty="0"/>
              <a:t>Орудний відмінок з прийменником</a:t>
            </a:r>
            <a:endParaRPr lang="pl-PL" dirty="0"/>
          </a:p>
        </p:txBody>
      </p:sp>
      <p:sp>
        <p:nvSpPr>
          <p:cNvPr id="3" name="Symbol zastępczy zawartości 2">
            <a:extLst>
              <a:ext uri="{FF2B5EF4-FFF2-40B4-BE49-F238E27FC236}">
                <a16:creationId xmlns:a16="http://schemas.microsoft.com/office/drawing/2014/main" xmlns="" id="{241AC7FE-F37C-4D94-858C-B0F6F0818452}"/>
              </a:ext>
            </a:extLst>
          </p:cNvPr>
          <p:cNvSpPr>
            <a:spLocks noGrp="1"/>
          </p:cNvSpPr>
          <p:nvPr>
            <p:ph idx="1"/>
          </p:nvPr>
        </p:nvSpPr>
        <p:spPr/>
        <p:txBody>
          <a:bodyPr/>
          <a:lstStyle/>
          <a:p>
            <a:pPr marL="0" indent="0">
              <a:buNone/>
            </a:pPr>
            <a:r>
              <a:rPr lang="uk-UA" sz="2400" b="1" u="sng" dirty="0"/>
              <a:t>За</a:t>
            </a:r>
            <a:r>
              <a:rPr lang="uk-UA" sz="2400" dirty="0"/>
              <a:t>:</a:t>
            </a:r>
          </a:p>
          <a:p>
            <a:r>
              <a:rPr lang="pl-PL" sz="2400" dirty="0"/>
              <a:t>pilnować czego (porządku) – </a:t>
            </a:r>
            <a:r>
              <a:rPr lang="uk-UA" sz="2400" dirty="0"/>
              <a:t>стежити за чим (за порядком), </a:t>
            </a:r>
          </a:p>
          <a:p>
            <a:r>
              <a:rPr lang="pl-PL" sz="2400" dirty="0"/>
              <a:t>tęsknić do kogo (do mamy), do czego (do ojczyzny), </a:t>
            </a:r>
            <a:r>
              <a:rPr lang="pl-PL" sz="2400" dirty="0">
                <a:solidFill>
                  <a:schemeClr val="accent2">
                    <a:lumMod val="60000"/>
                    <a:lumOff val="40000"/>
                  </a:schemeClr>
                </a:solidFill>
              </a:rPr>
              <a:t>ale i tęsknić za kim (za mamą), za czym (za ojczyzną)</a:t>
            </a:r>
            <a:r>
              <a:rPr lang="pl-PL" sz="2400" dirty="0"/>
              <a:t> – </a:t>
            </a:r>
            <a:r>
              <a:rPr lang="uk-UA" sz="2400" dirty="0"/>
              <a:t>скучати, сумувати, тужити за ким (за мамою), за чим (за батьківщиною).</a:t>
            </a:r>
          </a:p>
          <a:p>
            <a:pPr marL="0" indent="0">
              <a:buNone/>
            </a:pPr>
            <a:endParaRPr lang="pl-PL" dirty="0"/>
          </a:p>
        </p:txBody>
      </p:sp>
      <p:pic>
        <p:nvPicPr>
          <p:cNvPr id="4" name="Obraz 3">
            <a:extLst>
              <a:ext uri="{FF2B5EF4-FFF2-40B4-BE49-F238E27FC236}">
                <a16:creationId xmlns:a16="http://schemas.microsoft.com/office/drawing/2014/main" xmlns="" id="{936D27F9-D06B-45A9-A98A-B29983B6A6D8}"/>
              </a:ext>
            </a:extLst>
          </p:cNvPr>
          <p:cNvPicPr>
            <a:picLocks noChangeAspect="1"/>
          </p:cNvPicPr>
          <p:nvPr/>
        </p:nvPicPr>
        <p:blipFill>
          <a:blip r:embed="rId2"/>
          <a:stretch>
            <a:fillRect/>
          </a:stretch>
        </p:blipFill>
        <p:spPr>
          <a:xfrm>
            <a:off x="11043830" y="5791108"/>
            <a:ext cx="1133954" cy="1066892"/>
          </a:xfrm>
          <a:prstGeom prst="rect">
            <a:avLst/>
          </a:prstGeom>
        </p:spPr>
      </p:pic>
      <p:pic>
        <p:nvPicPr>
          <p:cNvPr id="5" name="Obraz 4">
            <a:extLst>
              <a:ext uri="{FF2B5EF4-FFF2-40B4-BE49-F238E27FC236}">
                <a16:creationId xmlns:a16="http://schemas.microsoft.com/office/drawing/2014/main" xmlns="" id="{E035A7E3-DFD7-4C96-AFEE-28C6CADE711C}"/>
              </a:ext>
            </a:extLst>
          </p:cNvPr>
          <p:cNvPicPr>
            <a:picLocks noChangeAspect="1"/>
          </p:cNvPicPr>
          <p:nvPr/>
        </p:nvPicPr>
        <p:blipFill>
          <a:blip r:embed="rId3"/>
          <a:stretch>
            <a:fillRect/>
          </a:stretch>
        </p:blipFill>
        <p:spPr>
          <a:xfrm>
            <a:off x="8379647" y="5794727"/>
            <a:ext cx="2664183" cy="1012024"/>
          </a:xfrm>
          <a:prstGeom prst="rect">
            <a:avLst/>
          </a:prstGeom>
        </p:spPr>
      </p:pic>
    </p:spTree>
    <p:extLst>
      <p:ext uri="{BB962C8B-B14F-4D97-AF65-F5344CB8AC3E}">
        <p14:creationId xmlns:p14="http://schemas.microsoft.com/office/powerpoint/2010/main" val="21410599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128483B-8F39-4D7C-BB67-EA34A21DD9C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6ADB1B67-B37F-45D1-B77B-2F3DFD774D79}"/>
              </a:ext>
            </a:extLst>
          </p:cNvPr>
          <p:cNvSpPr>
            <a:spLocks noGrp="1"/>
          </p:cNvSpPr>
          <p:nvPr>
            <p:ph idx="1"/>
          </p:nvPr>
        </p:nvSpPr>
        <p:spPr>
          <a:xfrm>
            <a:off x="829766" y="2029576"/>
            <a:ext cx="11029615" cy="3678303"/>
          </a:xfrm>
        </p:spPr>
        <p:txBody>
          <a:bodyPr/>
          <a:lstStyle/>
          <a:p>
            <a:pPr marL="0" indent="0">
              <a:buNone/>
            </a:pPr>
            <a:r>
              <a:rPr lang="uk-UA" sz="2400" b="1" u="sng" dirty="0"/>
              <a:t>З</a:t>
            </a:r>
            <a:r>
              <a:rPr lang="uk-UA" sz="2400" dirty="0"/>
              <a:t>:</a:t>
            </a:r>
          </a:p>
          <a:p>
            <a:r>
              <a:rPr lang="pl-PL" sz="2400" dirty="0"/>
              <a:t>radzić się kogo (specjalisty) – </a:t>
            </a:r>
            <a:r>
              <a:rPr lang="uk-UA" sz="2400" dirty="0"/>
              <a:t>радитися з ким (зі спеціалістом),</a:t>
            </a:r>
          </a:p>
          <a:p>
            <a:r>
              <a:rPr lang="pl-PL" sz="2400" dirty="0"/>
              <a:t>gratulować czego (nagrody) – </a:t>
            </a:r>
            <a:r>
              <a:rPr lang="uk-UA" sz="2400" dirty="0"/>
              <a:t>вітати з чим (з нагородою),</a:t>
            </a:r>
          </a:p>
          <a:p>
            <a:endParaRPr lang="uk-UA" sz="2400" dirty="0"/>
          </a:p>
          <a:p>
            <a:pPr marL="0" indent="0">
              <a:buNone/>
            </a:pPr>
            <a:r>
              <a:rPr lang="uk-UA" sz="2400" b="1" u="sng" dirty="0"/>
              <a:t>Перед</a:t>
            </a:r>
            <a:r>
              <a:rPr lang="uk-UA" sz="2400" b="1" dirty="0"/>
              <a:t>:</a:t>
            </a:r>
          </a:p>
          <a:p>
            <a:r>
              <a:rPr lang="pl-PL" sz="2400" dirty="0"/>
              <a:t>dług wobec kogo (wobec brata), wobec czego (wobec banku) – </a:t>
            </a:r>
            <a:r>
              <a:rPr lang="uk-UA" sz="2400" dirty="0"/>
              <a:t>борг перед ким (перед братом), перед чим (перед банком)</a:t>
            </a:r>
            <a:r>
              <a:rPr lang="pl-PL" sz="2400" dirty="0"/>
              <a:t>.</a:t>
            </a:r>
            <a:endParaRPr lang="uk-UA" sz="2400" dirty="0"/>
          </a:p>
          <a:p>
            <a:endParaRPr lang="pl-PL" dirty="0"/>
          </a:p>
        </p:txBody>
      </p:sp>
      <p:pic>
        <p:nvPicPr>
          <p:cNvPr id="4" name="Obraz 3">
            <a:extLst>
              <a:ext uri="{FF2B5EF4-FFF2-40B4-BE49-F238E27FC236}">
                <a16:creationId xmlns:a16="http://schemas.microsoft.com/office/drawing/2014/main" xmlns="" id="{8C88088C-F9FD-4F06-A56F-08EF8CAABEE4}"/>
              </a:ext>
            </a:extLst>
          </p:cNvPr>
          <p:cNvPicPr>
            <a:picLocks noChangeAspect="1"/>
          </p:cNvPicPr>
          <p:nvPr/>
        </p:nvPicPr>
        <p:blipFill>
          <a:blip r:embed="rId2"/>
          <a:stretch>
            <a:fillRect/>
          </a:stretch>
        </p:blipFill>
        <p:spPr>
          <a:xfrm>
            <a:off x="10935524" y="5789893"/>
            <a:ext cx="1133954" cy="1066892"/>
          </a:xfrm>
          <a:prstGeom prst="rect">
            <a:avLst/>
          </a:prstGeom>
        </p:spPr>
      </p:pic>
      <p:pic>
        <p:nvPicPr>
          <p:cNvPr id="5" name="Obraz 4">
            <a:extLst>
              <a:ext uri="{FF2B5EF4-FFF2-40B4-BE49-F238E27FC236}">
                <a16:creationId xmlns:a16="http://schemas.microsoft.com/office/drawing/2014/main" xmlns="" id="{21169DE5-64A6-4491-AEB2-92C535C5DDC1}"/>
              </a:ext>
            </a:extLst>
          </p:cNvPr>
          <p:cNvPicPr>
            <a:picLocks noChangeAspect="1"/>
          </p:cNvPicPr>
          <p:nvPr/>
        </p:nvPicPr>
        <p:blipFill>
          <a:blip r:embed="rId3"/>
          <a:stretch>
            <a:fillRect/>
          </a:stretch>
        </p:blipFill>
        <p:spPr>
          <a:xfrm>
            <a:off x="8199566" y="5817327"/>
            <a:ext cx="2664183" cy="1012024"/>
          </a:xfrm>
          <a:prstGeom prst="rect">
            <a:avLst/>
          </a:prstGeom>
        </p:spPr>
      </p:pic>
    </p:spTree>
    <p:extLst>
      <p:ext uri="{BB962C8B-B14F-4D97-AF65-F5344CB8AC3E}">
        <p14:creationId xmlns:p14="http://schemas.microsoft.com/office/powerpoint/2010/main" val="4093338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553A619-D68E-40EA-94E1-CCEA276C1AC1}"/>
              </a:ext>
            </a:extLst>
          </p:cNvPr>
          <p:cNvSpPr>
            <a:spLocks noGrp="1"/>
          </p:cNvSpPr>
          <p:nvPr>
            <p:ph type="title"/>
          </p:nvPr>
        </p:nvSpPr>
        <p:spPr/>
        <p:txBody>
          <a:bodyPr/>
          <a:lstStyle/>
          <a:p>
            <a:r>
              <a:rPr lang="uk-UA" dirty="0"/>
              <a:t>Давальний відмінок</a:t>
            </a:r>
            <a:endParaRPr lang="pl-PL" dirty="0"/>
          </a:p>
        </p:txBody>
      </p:sp>
      <p:sp>
        <p:nvSpPr>
          <p:cNvPr id="3" name="Symbol zastępczy zawartości 2">
            <a:extLst>
              <a:ext uri="{FF2B5EF4-FFF2-40B4-BE49-F238E27FC236}">
                <a16:creationId xmlns:a16="http://schemas.microsoft.com/office/drawing/2014/main" xmlns="" id="{0D00E8DC-38AB-414C-B063-D29661675C39}"/>
              </a:ext>
            </a:extLst>
          </p:cNvPr>
          <p:cNvSpPr>
            <a:spLocks noGrp="1"/>
          </p:cNvSpPr>
          <p:nvPr>
            <p:ph idx="1"/>
          </p:nvPr>
        </p:nvSpPr>
        <p:spPr/>
        <p:txBody>
          <a:bodyPr/>
          <a:lstStyle/>
          <a:p>
            <a:r>
              <a:rPr lang="pl-PL" sz="2400" dirty="0"/>
              <a:t>pomnik kogo (Szewczenki) – </a:t>
            </a:r>
            <a:r>
              <a:rPr lang="uk-UA" sz="2400" dirty="0"/>
              <a:t>пам’ятник кому (Шевченкові),</a:t>
            </a:r>
          </a:p>
          <a:p>
            <a:r>
              <a:rPr lang="pl-PL" sz="2400" dirty="0"/>
              <a:t>zazdrościć czego ([czyjegoś] bogactwa) – </a:t>
            </a:r>
            <a:r>
              <a:rPr lang="uk-UA" sz="2400" dirty="0"/>
              <a:t>заздрити чому (</a:t>
            </a:r>
            <a:r>
              <a:rPr lang="pl-PL" sz="2400" dirty="0"/>
              <a:t>[</a:t>
            </a:r>
            <a:r>
              <a:rPr lang="uk-UA" sz="2400" dirty="0"/>
              <a:t>чиємусь</a:t>
            </a:r>
            <a:r>
              <a:rPr lang="pl-PL" sz="2400" dirty="0"/>
              <a:t>]</a:t>
            </a:r>
            <a:r>
              <a:rPr lang="uk-UA" sz="2400" dirty="0"/>
              <a:t> багатству),</a:t>
            </a:r>
          </a:p>
          <a:p>
            <a:r>
              <a:rPr lang="pl-PL" sz="2400" dirty="0"/>
              <a:t>należeć do kogo (brata), </a:t>
            </a:r>
            <a:r>
              <a:rPr lang="pl-PL" sz="2400" dirty="0">
                <a:solidFill>
                  <a:schemeClr val="tx1"/>
                </a:solidFill>
              </a:rPr>
              <a:t>na przykład samochód należy do brata </a:t>
            </a:r>
            <a:r>
              <a:rPr lang="pl-PL" sz="2400" dirty="0"/>
              <a:t>– </a:t>
            </a:r>
            <a:r>
              <a:rPr lang="uk-UA" sz="2400" dirty="0"/>
              <a:t>належати кому (брату),</a:t>
            </a:r>
          </a:p>
          <a:p>
            <a:r>
              <a:rPr lang="pl-PL" sz="2400" dirty="0"/>
              <a:t>telefonować, dzwonić do kogo (do mamy) – </a:t>
            </a:r>
            <a:r>
              <a:rPr lang="uk-UA" sz="2400" dirty="0"/>
              <a:t>телефонувати, дзвонити кому (мамі), </a:t>
            </a:r>
            <a:r>
              <a:rPr lang="pl-PL" sz="2400" dirty="0">
                <a:solidFill>
                  <a:schemeClr val="accent2">
                    <a:lumMod val="60000"/>
                    <a:lumOff val="40000"/>
                  </a:schemeClr>
                </a:solidFill>
              </a:rPr>
              <a:t>ale rzadziej też</a:t>
            </a:r>
            <a:r>
              <a:rPr lang="pl-PL" sz="2400" dirty="0"/>
              <a:t> </a:t>
            </a:r>
            <a:r>
              <a:rPr lang="uk-UA" sz="2400" dirty="0">
                <a:solidFill>
                  <a:schemeClr val="accent2">
                    <a:lumMod val="60000"/>
                    <a:lumOff val="40000"/>
                  </a:schemeClr>
                </a:solidFill>
              </a:rPr>
              <a:t>телефонувати, дзвонити</a:t>
            </a:r>
            <a:r>
              <a:rPr lang="pl-PL" sz="2400" dirty="0">
                <a:solidFill>
                  <a:schemeClr val="accent2">
                    <a:lumMod val="60000"/>
                    <a:lumOff val="40000"/>
                  </a:schemeClr>
                </a:solidFill>
              </a:rPr>
              <a:t> </a:t>
            </a:r>
            <a:r>
              <a:rPr lang="uk-UA" sz="2400" dirty="0">
                <a:solidFill>
                  <a:schemeClr val="accent2">
                    <a:lumMod val="60000"/>
                    <a:lumOff val="40000"/>
                  </a:schemeClr>
                </a:solidFill>
              </a:rPr>
              <a:t>до кого </a:t>
            </a:r>
            <a:r>
              <a:rPr lang="pl-PL" sz="2400" dirty="0">
                <a:solidFill>
                  <a:schemeClr val="accent2">
                    <a:lumMod val="60000"/>
                    <a:lumOff val="40000"/>
                  </a:schemeClr>
                </a:solidFill>
              </a:rPr>
              <a:t>(</a:t>
            </a:r>
            <a:r>
              <a:rPr lang="uk-UA" sz="2400" dirty="0">
                <a:solidFill>
                  <a:schemeClr val="accent2">
                    <a:lumMod val="60000"/>
                    <a:lumOff val="40000"/>
                  </a:schemeClr>
                </a:solidFill>
              </a:rPr>
              <a:t>до мами),</a:t>
            </a:r>
          </a:p>
          <a:p>
            <a:endParaRPr lang="pl-PL" dirty="0"/>
          </a:p>
        </p:txBody>
      </p:sp>
      <p:pic>
        <p:nvPicPr>
          <p:cNvPr id="4" name="Obraz 3">
            <a:extLst>
              <a:ext uri="{FF2B5EF4-FFF2-40B4-BE49-F238E27FC236}">
                <a16:creationId xmlns:a16="http://schemas.microsoft.com/office/drawing/2014/main" xmlns="" id="{C32F955F-2A5F-4803-BAA7-57F2D898BE16}"/>
              </a:ext>
            </a:extLst>
          </p:cNvPr>
          <p:cNvPicPr>
            <a:picLocks noChangeAspect="1"/>
          </p:cNvPicPr>
          <p:nvPr/>
        </p:nvPicPr>
        <p:blipFill>
          <a:blip r:embed="rId2"/>
          <a:stretch>
            <a:fillRect/>
          </a:stretch>
        </p:blipFill>
        <p:spPr>
          <a:xfrm>
            <a:off x="10908890" y="5789893"/>
            <a:ext cx="1133954" cy="1066892"/>
          </a:xfrm>
          <a:prstGeom prst="rect">
            <a:avLst/>
          </a:prstGeom>
        </p:spPr>
      </p:pic>
      <p:pic>
        <p:nvPicPr>
          <p:cNvPr id="5" name="Obraz 4">
            <a:extLst>
              <a:ext uri="{FF2B5EF4-FFF2-40B4-BE49-F238E27FC236}">
                <a16:creationId xmlns:a16="http://schemas.microsoft.com/office/drawing/2014/main" xmlns="" id="{E75AC1AD-C943-4C6D-BCEB-BDB80DDE6826}"/>
              </a:ext>
            </a:extLst>
          </p:cNvPr>
          <p:cNvPicPr>
            <a:picLocks noChangeAspect="1"/>
          </p:cNvPicPr>
          <p:nvPr/>
        </p:nvPicPr>
        <p:blipFill>
          <a:blip r:embed="rId3"/>
          <a:stretch>
            <a:fillRect/>
          </a:stretch>
        </p:blipFill>
        <p:spPr>
          <a:xfrm>
            <a:off x="7928080" y="5844761"/>
            <a:ext cx="2664183" cy="1012024"/>
          </a:xfrm>
          <a:prstGeom prst="rect">
            <a:avLst/>
          </a:prstGeom>
        </p:spPr>
      </p:pic>
    </p:spTree>
    <p:extLst>
      <p:ext uri="{BB962C8B-B14F-4D97-AF65-F5344CB8AC3E}">
        <p14:creationId xmlns:p14="http://schemas.microsoft.com/office/powerpoint/2010/main" val="1232197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5B3CDDE-6B7F-4B01-8783-57D157E12CA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ECBA626-2681-4EE7-ACEE-801FAB4BE805}"/>
              </a:ext>
            </a:extLst>
          </p:cNvPr>
          <p:cNvSpPr>
            <a:spLocks noGrp="1"/>
          </p:cNvSpPr>
          <p:nvPr>
            <p:ph idx="1"/>
          </p:nvPr>
        </p:nvSpPr>
        <p:spPr/>
        <p:txBody>
          <a:bodyPr/>
          <a:lstStyle/>
          <a:p>
            <a:r>
              <a:rPr lang="pl-PL" sz="2400" dirty="0"/>
              <a:t>adresować do kogo (do studentów) – </a:t>
            </a:r>
            <a:r>
              <a:rPr lang="uk-UA" sz="2400" dirty="0"/>
              <a:t>адресувати кому (студентам), </a:t>
            </a:r>
            <a:r>
              <a:rPr lang="pl-PL" sz="2400" dirty="0">
                <a:solidFill>
                  <a:schemeClr val="accent2">
                    <a:lumMod val="60000"/>
                    <a:lumOff val="40000"/>
                  </a:schemeClr>
                </a:solidFill>
              </a:rPr>
              <a:t>ale i rzadziej </a:t>
            </a:r>
            <a:r>
              <a:rPr lang="uk-UA" sz="2400" dirty="0">
                <a:solidFill>
                  <a:schemeClr val="accent2">
                    <a:lumMod val="60000"/>
                    <a:lumOff val="40000"/>
                  </a:schemeClr>
                </a:solidFill>
              </a:rPr>
              <a:t>адресувати до кого (до студентів), </a:t>
            </a:r>
          </a:p>
          <a:p>
            <a:r>
              <a:rPr lang="pl-PL" sz="2400" dirty="0"/>
              <a:t>uśmiechać się do kogo (do dzieci) – </a:t>
            </a:r>
            <a:r>
              <a:rPr lang="uk-UA" sz="2400" dirty="0"/>
              <a:t>усміхатися кому (дітям), </a:t>
            </a:r>
            <a:r>
              <a:rPr lang="pl-PL" sz="2400" dirty="0">
                <a:solidFill>
                  <a:schemeClr val="accent2">
                    <a:lumMod val="60000"/>
                    <a:lumOff val="40000"/>
                  </a:schemeClr>
                </a:solidFill>
              </a:rPr>
              <a:t>ale i </a:t>
            </a:r>
            <a:r>
              <a:rPr lang="uk-UA" sz="2400" dirty="0">
                <a:solidFill>
                  <a:schemeClr val="accent2">
                    <a:lumMod val="60000"/>
                    <a:lumOff val="40000"/>
                  </a:schemeClr>
                </a:solidFill>
              </a:rPr>
              <a:t>усміхатися до кого (до дітей),</a:t>
            </a:r>
          </a:p>
          <a:p>
            <a:r>
              <a:rPr lang="pl-PL" sz="2400" dirty="0"/>
              <a:t>analogiczny do czego (do poprzedniego projektu) – a</a:t>
            </a:r>
            <a:r>
              <a:rPr lang="uk-UA" sz="2400" dirty="0"/>
              <a:t>налогічний чому (попередньому проєкту), </a:t>
            </a:r>
            <a:r>
              <a:rPr lang="pl-PL" sz="2400" dirty="0">
                <a:solidFill>
                  <a:schemeClr val="accent2">
                    <a:lumMod val="60000"/>
                    <a:lumOff val="40000"/>
                  </a:schemeClr>
                </a:solidFill>
              </a:rPr>
              <a:t>rzadziej a</a:t>
            </a:r>
            <a:r>
              <a:rPr lang="uk-UA" sz="2400" dirty="0">
                <a:solidFill>
                  <a:schemeClr val="accent2">
                    <a:lumMod val="60000"/>
                    <a:lumOff val="40000"/>
                  </a:schemeClr>
                </a:solidFill>
              </a:rPr>
              <a:t>налогічний з чим (з попереднім проєктом), </a:t>
            </a:r>
            <a:r>
              <a:rPr lang="pl-PL" sz="2400" dirty="0">
                <a:solidFill>
                  <a:schemeClr val="accent2">
                    <a:lumMod val="60000"/>
                    <a:lumOff val="40000"/>
                  </a:schemeClr>
                </a:solidFill>
              </a:rPr>
              <a:t>a</a:t>
            </a:r>
            <a:r>
              <a:rPr lang="uk-UA" sz="2400" dirty="0">
                <a:solidFill>
                  <a:schemeClr val="accent2">
                    <a:lumMod val="60000"/>
                    <a:lumOff val="40000"/>
                  </a:schemeClr>
                </a:solidFill>
              </a:rPr>
              <a:t>налогічний до чого (до попереднього проєкту),</a:t>
            </a:r>
          </a:p>
          <a:p>
            <a:pPr marL="0" indent="0">
              <a:buNone/>
            </a:pPr>
            <a:endParaRPr lang="pl-PL" dirty="0"/>
          </a:p>
        </p:txBody>
      </p:sp>
      <p:pic>
        <p:nvPicPr>
          <p:cNvPr id="4" name="Obraz 3">
            <a:extLst>
              <a:ext uri="{FF2B5EF4-FFF2-40B4-BE49-F238E27FC236}">
                <a16:creationId xmlns:a16="http://schemas.microsoft.com/office/drawing/2014/main" xmlns="" id="{EE8EE7E2-A4E0-4CB8-876F-698712405F8D}"/>
              </a:ext>
            </a:extLst>
          </p:cNvPr>
          <p:cNvPicPr>
            <a:picLocks noChangeAspect="1"/>
          </p:cNvPicPr>
          <p:nvPr/>
        </p:nvPicPr>
        <p:blipFill>
          <a:blip r:embed="rId2"/>
          <a:stretch>
            <a:fillRect/>
          </a:stretch>
        </p:blipFill>
        <p:spPr>
          <a:xfrm>
            <a:off x="10926646" y="5749158"/>
            <a:ext cx="1133954" cy="1066892"/>
          </a:xfrm>
          <a:prstGeom prst="rect">
            <a:avLst/>
          </a:prstGeom>
        </p:spPr>
      </p:pic>
      <p:pic>
        <p:nvPicPr>
          <p:cNvPr id="5" name="Obraz 4">
            <a:extLst>
              <a:ext uri="{FF2B5EF4-FFF2-40B4-BE49-F238E27FC236}">
                <a16:creationId xmlns:a16="http://schemas.microsoft.com/office/drawing/2014/main" xmlns="" id="{57D34A34-D7C5-47F2-BC81-03AB24636BA5}"/>
              </a:ext>
            </a:extLst>
          </p:cNvPr>
          <p:cNvPicPr>
            <a:picLocks noChangeAspect="1"/>
          </p:cNvPicPr>
          <p:nvPr/>
        </p:nvPicPr>
        <p:blipFill>
          <a:blip r:embed="rId3"/>
          <a:stretch>
            <a:fillRect/>
          </a:stretch>
        </p:blipFill>
        <p:spPr>
          <a:xfrm>
            <a:off x="8377119" y="5749158"/>
            <a:ext cx="2664183" cy="1012024"/>
          </a:xfrm>
          <a:prstGeom prst="rect">
            <a:avLst/>
          </a:prstGeom>
        </p:spPr>
      </p:pic>
    </p:spTree>
    <p:extLst>
      <p:ext uri="{BB962C8B-B14F-4D97-AF65-F5344CB8AC3E}">
        <p14:creationId xmlns:p14="http://schemas.microsoft.com/office/powerpoint/2010/main" val="38189797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0764F93-22A9-44D5-89C7-FE8913EF445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0556826-BC1F-4AE2-9CA5-32866D8D40BE}"/>
              </a:ext>
            </a:extLst>
          </p:cNvPr>
          <p:cNvSpPr>
            <a:spLocks noGrp="1"/>
          </p:cNvSpPr>
          <p:nvPr>
            <p:ph idx="1"/>
          </p:nvPr>
        </p:nvSpPr>
        <p:spPr/>
        <p:txBody>
          <a:bodyPr/>
          <a:lstStyle/>
          <a:p>
            <a:r>
              <a:rPr lang="pl-PL" sz="2400" dirty="0"/>
              <a:t>alternatywa dla czego (dla kredytu) – </a:t>
            </a:r>
            <a:r>
              <a:rPr lang="uk-UA" sz="2400" dirty="0"/>
              <a:t>альтернатива чому (кредиту),</a:t>
            </a:r>
          </a:p>
          <a:p>
            <a:r>
              <a:rPr lang="pl-PL" sz="2400" dirty="0"/>
              <a:t>prezent dla kogo (dla siostry) – </a:t>
            </a:r>
            <a:r>
              <a:rPr lang="uk-UA" sz="2400" dirty="0"/>
              <a:t>подарунок кому (сестрі),</a:t>
            </a:r>
          </a:p>
          <a:p>
            <a:r>
              <a:rPr lang="pl-PL" sz="2400" dirty="0"/>
              <a:t>pozdrowienia dla kogo (dla męża) – </a:t>
            </a:r>
            <a:r>
              <a:rPr lang="uk-UA" sz="2400" dirty="0"/>
              <a:t>вітання, привіт кому (чоловікові),</a:t>
            </a:r>
          </a:p>
          <a:p>
            <a:r>
              <a:rPr lang="pl-PL" sz="2400" dirty="0"/>
              <a:t>życzenia dla kogo (dla babci) – </a:t>
            </a:r>
            <a:r>
              <a:rPr lang="uk-UA" sz="2400" dirty="0"/>
              <a:t>вітання, побажання кому (бабусі),</a:t>
            </a:r>
          </a:p>
          <a:p>
            <a:r>
              <a:rPr lang="pl-PL" sz="2400" dirty="0"/>
              <a:t>gratulacje dla kogo (dla rodziców) – </a:t>
            </a:r>
            <a:r>
              <a:rPr lang="uk-UA" sz="2400" dirty="0"/>
              <a:t>вітання кому (батькам),</a:t>
            </a:r>
          </a:p>
          <a:p>
            <a:r>
              <a:rPr lang="pl-PL" sz="2400" dirty="0"/>
              <a:t>podziękowanie dla kogo (dla wolontariuszy) – </a:t>
            </a:r>
            <a:r>
              <a:rPr lang="uk-UA" sz="2400" dirty="0"/>
              <a:t>подяка кому (волонтерам).</a:t>
            </a:r>
          </a:p>
          <a:p>
            <a:endParaRPr lang="pl-PL" dirty="0"/>
          </a:p>
        </p:txBody>
      </p:sp>
      <p:pic>
        <p:nvPicPr>
          <p:cNvPr id="4" name="Obraz 3">
            <a:extLst>
              <a:ext uri="{FF2B5EF4-FFF2-40B4-BE49-F238E27FC236}">
                <a16:creationId xmlns:a16="http://schemas.microsoft.com/office/drawing/2014/main" xmlns="" id="{027A351E-4B15-424D-B05F-DA425307D110}"/>
              </a:ext>
            </a:extLst>
          </p:cNvPr>
          <p:cNvPicPr>
            <a:picLocks noChangeAspect="1"/>
          </p:cNvPicPr>
          <p:nvPr/>
        </p:nvPicPr>
        <p:blipFill>
          <a:blip r:embed="rId2"/>
          <a:stretch>
            <a:fillRect/>
          </a:stretch>
        </p:blipFill>
        <p:spPr>
          <a:xfrm>
            <a:off x="11043830" y="5789893"/>
            <a:ext cx="1133954" cy="1066892"/>
          </a:xfrm>
          <a:prstGeom prst="rect">
            <a:avLst/>
          </a:prstGeom>
        </p:spPr>
      </p:pic>
      <p:pic>
        <p:nvPicPr>
          <p:cNvPr id="5" name="Obraz 4">
            <a:extLst>
              <a:ext uri="{FF2B5EF4-FFF2-40B4-BE49-F238E27FC236}">
                <a16:creationId xmlns:a16="http://schemas.microsoft.com/office/drawing/2014/main" xmlns="" id="{5FC6BDF8-69D7-4D42-B204-55AF16561D13}"/>
              </a:ext>
            </a:extLst>
          </p:cNvPr>
          <p:cNvPicPr>
            <a:picLocks noChangeAspect="1"/>
          </p:cNvPicPr>
          <p:nvPr/>
        </p:nvPicPr>
        <p:blipFill>
          <a:blip r:embed="rId3"/>
          <a:stretch>
            <a:fillRect/>
          </a:stretch>
        </p:blipFill>
        <p:spPr>
          <a:xfrm>
            <a:off x="8199566" y="5785055"/>
            <a:ext cx="2664183" cy="1012024"/>
          </a:xfrm>
          <a:prstGeom prst="rect">
            <a:avLst/>
          </a:prstGeom>
        </p:spPr>
      </p:pic>
    </p:spTree>
    <p:extLst>
      <p:ext uri="{BB962C8B-B14F-4D97-AF65-F5344CB8AC3E}">
        <p14:creationId xmlns:p14="http://schemas.microsoft.com/office/powerpoint/2010/main" val="30628834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30E2789-3FB4-4D99-81FC-69CFBD0E0C3B}"/>
              </a:ext>
            </a:extLst>
          </p:cNvPr>
          <p:cNvSpPr>
            <a:spLocks noGrp="1"/>
          </p:cNvSpPr>
          <p:nvPr>
            <p:ph type="title"/>
          </p:nvPr>
        </p:nvSpPr>
        <p:spPr/>
        <p:txBody>
          <a:bodyPr/>
          <a:lstStyle/>
          <a:p>
            <a:r>
              <a:rPr lang="uk-UA" dirty="0"/>
              <a:t>Місцевий відмінок</a:t>
            </a:r>
            <a:endParaRPr lang="pl-PL" dirty="0"/>
          </a:p>
        </p:txBody>
      </p:sp>
      <p:sp>
        <p:nvSpPr>
          <p:cNvPr id="3" name="Symbol zastępczy zawartości 2">
            <a:extLst>
              <a:ext uri="{FF2B5EF4-FFF2-40B4-BE49-F238E27FC236}">
                <a16:creationId xmlns:a16="http://schemas.microsoft.com/office/drawing/2014/main" xmlns="" id="{3A4DA1A1-F466-422B-ADF4-7142F708EF28}"/>
              </a:ext>
            </a:extLst>
          </p:cNvPr>
          <p:cNvSpPr>
            <a:spLocks noGrp="1"/>
          </p:cNvSpPr>
          <p:nvPr>
            <p:ph idx="1"/>
          </p:nvPr>
        </p:nvSpPr>
        <p:spPr>
          <a:xfrm>
            <a:off x="581192" y="2180496"/>
            <a:ext cx="11029615" cy="4326836"/>
          </a:xfrm>
        </p:spPr>
        <p:txBody>
          <a:bodyPr>
            <a:normAutofit/>
          </a:bodyPr>
          <a:lstStyle/>
          <a:p>
            <a:r>
              <a:rPr lang="pl-PL" sz="2400" dirty="0" err="1"/>
              <a:t>przyzn</a:t>
            </a:r>
            <a:r>
              <a:rPr lang="uk-UA" sz="2400" dirty="0"/>
              <a:t>а</a:t>
            </a:r>
            <a:r>
              <a:rPr lang="pl-PL" sz="2400" dirty="0" err="1"/>
              <a:t>wać</a:t>
            </a:r>
            <a:r>
              <a:rPr lang="pl-PL" sz="2400" dirty="0"/>
              <a:t> się do czego (do przestępstwa) – </a:t>
            </a:r>
            <a:r>
              <a:rPr lang="uk-UA" sz="2400" dirty="0"/>
              <a:t>зізнаватися в чому (у злочині),</a:t>
            </a:r>
          </a:p>
          <a:p>
            <a:r>
              <a:rPr lang="pl-PL" sz="2400" dirty="0" err="1"/>
              <a:t>odmawi</a:t>
            </a:r>
            <a:r>
              <a:rPr lang="uk-UA" sz="2400" dirty="0"/>
              <a:t>а</a:t>
            </a:r>
            <a:r>
              <a:rPr lang="pl-PL" sz="2400" dirty="0"/>
              <a:t>ć, odmowa czego (zasiłku) – </a:t>
            </a:r>
            <a:r>
              <a:rPr lang="uk-UA" sz="2400" dirty="0"/>
              <a:t>відмовляти, відмова в чому (в допомозі), </a:t>
            </a:r>
          </a:p>
          <a:p>
            <a:r>
              <a:rPr lang="pl-PL" sz="2400" dirty="0"/>
              <a:t>rozczarować się do kogo (do tego człowieka) – </a:t>
            </a:r>
            <a:r>
              <a:rPr lang="uk-UA" sz="2400" dirty="0"/>
              <a:t>розчаруватися в кому (в цій людині)</a:t>
            </a:r>
            <a:r>
              <a:rPr lang="pl-PL" sz="2400" dirty="0"/>
              <a:t>,</a:t>
            </a:r>
          </a:p>
          <a:p>
            <a:r>
              <a:rPr lang="pl-PL" sz="2400" dirty="0"/>
              <a:t>przekonać do czego (do inwestycji) – </a:t>
            </a:r>
            <a:r>
              <a:rPr lang="uk-UA" sz="2400" dirty="0"/>
              <a:t>переконати в чому (в доцільності інвестиції),</a:t>
            </a:r>
          </a:p>
          <a:p>
            <a:r>
              <a:rPr lang="pl-PL" sz="2400" dirty="0"/>
              <a:t>potrzeba czego (integracji) – </a:t>
            </a:r>
            <a:r>
              <a:rPr lang="uk-UA" sz="2400" dirty="0"/>
              <a:t>потреба в чому (в інтеграції),</a:t>
            </a:r>
          </a:p>
          <a:p>
            <a:r>
              <a:rPr lang="uk-UA" sz="2400" dirty="0"/>
              <a:t> </a:t>
            </a:r>
            <a:r>
              <a:rPr lang="pl-PL" sz="2400" dirty="0"/>
              <a:t>pewny kogo (siebie), czego (zwycięstwa) – </a:t>
            </a:r>
            <a:r>
              <a:rPr lang="uk-UA" sz="2400" dirty="0"/>
              <a:t>впевнений у кому (в собі), в чому  (в перемозі).</a:t>
            </a:r>
          </a:p>
          <a:p>
            <a:endParaRPr lang="pl-PL" dirty="0"/>
          </a:p>
        </p:txBody>
      </p:sp>
      <p:pic>
        <p:nvPicPr>
          <p:cNvPr id="4" name="Obraz 3">
            <a:extLst>
              <a:ext uri="{FF2B5EF4-FFF2-40B4-BE49-F238E27FC236}">
                <a16:creationId xmlns:a16="http://schemas.microsoft.com/office/drawing/2014/main" xmlns="" id="{124B6EFC-1EBF-41AD-AF6D-AE4748C22DF8}"/>
              </a:ext>
            </a:extLst>
          </p:cNvPr>
          <p:cNvPicPr>
            <a:picLocks noChangeAspect="1"/>
          </p:cNvPicPr>
          <p:nvPr/>
        </p:nvPicPr>
        <p:blipFill>
          <a:blip r:embed="rId2"/>
          <a:stretch>
            <a:fillRect/>
          </a:stretch>
        </p:blipFill>
        <p:spPr>
          <a:xfrm>
            <a:off x="10926646" y="5791108"/>
            <a:ext cx="1133954" cy="1066892"/>
          </a:xfrm>
          <a:prstGeom prst="rect">
            <a:avLst/>
          </a:prstGeom>
        </p:spPr>
      </p:pic>
      <p:pic>
        <p:nvPicPr>
          <p:cNvPr id="5" name="Obraz 4">
            <a:extLst>
              <a:ext uri="{FF2B5EF4-FFF2-40B4-BE49-F238E27FC236}">
                <a16:creationId xmlns:a16="http://schemas.microsoft.com/office/drawing/2014/main" xmlns="" id="{68A176F7-5939-427B-B130-0349DAF43F8B}"/>
              </a:ext>
            </a:extLst>
          </p:cNvPr>
          <p:cNvPicPr>
            <a:picLocks noChangeAspect="1"/>
          </p:cNvPicPr>
          <p:nvPr/>
        </p:nvPicPr>
        <p:blipFill>
          <a:blip r:embed="rId3"/>
          <a:stretch>
            <a:fillRect/>
          </a:stretch>
        </p:blipFill>
        <p:spPr>
          <a:xfrm>
            <a:off x="8262463" y="5791108"/>
            <a:ext cx="2664183" cy="1012024"/>
          </a:xfrm>
          <a:prstGeom prst="rect">
            <a:avLst/>
          </a:prstGeom>
        </p:spPr>
      </p:pic>
    </p:spTree>
    <p:extLst>
      <p:ext uri="{BB962C8B-B14F-4D97-AF65-F5344CB8AC3E}">
        <p14:creationId xmlns:p14="http://schemas.microsoft.com/office/powerpoint/2010/main" val="25473494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A027CF4-6724-482B-BDD5-8EF16016208A}"/>
              </a:ext>
            </a:extLst>
          </p:cNvPr>
          <p:cNvSpPr>
            <a:spLocks noGrp="1"/>
          </p:cNvSpPr>
          <p:nvPr>
            <p:ph type="title"/>
          </p:nvPr>
        </p:nvSpPr>
        <p:spPr/>
        <p:txBody>
          <a:bodyPr/>
          <a:lstStyle/>
          <a:p>
            <a:r>
              <a:rPr lang="uk-UA" dirty="0"/>
              <a:t>Родовий відмінок в обох мовах, але різні прийменники</a:t>
            </a:r>
            <a:endParaRPr lang="pl-PL" dirty="0"/>
          </a:p>
        </p:txBody>
      </p:sp>
      <p:sp>
        <p:nvSpPr>
          <p:cNvPr id="3" name="Symbol zastępczy zawartości 2">
            <a:extLst>
              <a:ext uri="{FF2B5EF4-FFF2-40B4-BE49-F238E27FC236}">
                <a16:creationId xmlns:a16="http://schemas.microsoft.com/office/drawing/2014/main" xmlns="" id="{95A7F129-CA61-475D-A8D1-6D413918EDC2}"/>
              </a:ext>
            </a:extLst>
          </p:cNvPr>
          <p:cNvSpPr>
            <a:spLocks noGrp="1"/>
          </p:cNvSpPr>
          <p:nvPr>
            <p:ph idx="1"/>
          </p:nvPr>
        </p:nvSpPr>
        <p:spPr>
          <a:xfrm>
            <a:off x="652213" y="2180496"/>
            <a:ext cx="11029616" cy="4442246"/>
          </a:xfrm>
        </p:spPr>
        <p:txBody>
          <a:bodyPr>
            <a:normAutofit/>
          </a:bodyPr>
          <a:lstStyle/>
          <a:p>
            <a:endParaRPr lang="pl-PL" sz="2400" dirty="0"/>
          </a:p>
          <a:p>
            <a:pPr marL="0" indent="0">
              <a:buNone/>
            </a:pPr>
            <a:r>
              <a:rPr lang="uk-UA" sz="2400" b="1" u="sng" dirty="0"/>
              <a:t>Пол</a:t>
            </a:r>
            <a:r>
              <a:rPr lang="pl-PL" sz="2400" b="1" u="sng" dirty="0"/>
              <a:t>. </a:t>
            </a:r>
            <a:r>
              <a:rPr lang="pl-PL" sz="2400" b="1" i="1" u="sng" dirty="0"/>
              <a:t>z</a:t>
            </a:r>
            <a:r>
              <a:rPr lang="pl-PL" sz="2400" b="1" u="sng" dirty="0"/>
              <a:t> – </a:t>
            </a:r>
            <a:r>
              <a:rPr lang="uk-UA" sz="2400" b="1" u="sng" dirty="0"/>
              <a:t>укр</a:t>
            </a:r>
            <a:r>
              <a:rPr lang="pl-PL" sz="2400" b="1" u="sng" dirty="0"/>
              <a:t>. </a:t>
            </a:r>
            <a:r>
              <a:rPr lang="uk-UA" sz="2400" b="1" i="1" u="sng" dirty="0"/>
              <a:t>від</a:t>
            </a:r>
            <a:r>
              <a:rPr lang="uk-UA" sz="2400" b="1" u="sng" dirty="0"/>
              <a:t> </a:t>
            </a:r>
            <a:endParaRPr lang="pl-PL" sz="2400" b="1" dirty="0"/>
          </a:p>
          <a:p>
            <a:r>
              <a:rPr lang="pl-PL" sz="2400" dirty="0"/>
              <a:t>wyleczyć (się) z czego (z anemii) – </a:t>
            </a:r>
            <a:r>
              <a:rPr lang="uk-UA" sz="2400" dirty="0"/>
              <a:t>вилікувати(ся) від чого (від анемії),</a:t>
            </a:r>
          </a:p>
          <a:p>
            <a:r>
              <a:rPr lang="pl-PL" sz="2400" dirty="0"/>
              <a:t>oczyszczać (się) z czego (z brudu) – </a:t>
            </a:r>
            <a:r>
              <a:rPr lang="uk-UA" sz="2400" dirty="0"/>
              <a:t>очищати(ся) / чистити(ся) від чого (від бруду),</a:t>
            </a:r>
          </a:p>
          <a:p>
            <a:r>
              <a:rPr lang="pl-PL" sz="2400" dirty="0"/>
              <a:t>obierać z czego (ze skórki) – </a:t>
            </a:r>
            <a:r>
              <a:rPr lang="uk-UA" sz="2400" dirty="0"/>
              <a:t>очищати від чого (від шкірки),</a:t>
            </a:r>
          </a:p>
          <a:p>
            <a:r>
              <a:rPr lang="pl-PL" sz="2400" dirty="0"/>
              <a:t>wyzwalać (się) z czego (z łańcuchów)  –  </a:t>
            </a:r>
            <a:r>
              <a:rPr lang="uk-UA" sz="2400" dirty="0"/>
              <a:t>звільняти(ся)  від чого (від ланцюгів), </a:t>
            </a:r>
          </a:p>
          <a:p>
            <a:r>
              <a:rPr lang="pl-PL" sz="2400" dirty="0"/>
              <a:t>rezygnować z czego (z kariery) – </a:t>
            </a:r>
            <a:r>
              <a:rPr lang="uk-UA" sz="2400" dirty="0"/>
              <a:t>відмовлятися від чого (від кар’єри),</a:t>
            </a:r>
          </a:p>
          <a:p>
            <a:r>
              <a:rPr lang="pl-PL" sz="2400" dirty="0"/>
              <a:t>satysfakcja z czego (z pracy) – </a:t>
            </a:r>
            <a:r>
              <a:rPr lang="uk-UA" sz="2400" dirty="0"/>
              <a:t>сатисфакція</a:t>
            </a:r>
            <a:r>
              <a:rPr lang="pl-PL" sz="2400" dirty="0"/>
              <a:t>, </a:t>
            </a:r>
            <a:r>
              <a:rPr lang="uk-UA" sz="2400" dirty="0"/>
              <a:t>задоволення від чого (від роботи).</a:t>
            </a:r>
            <a:endParaRPr lang="pl-PL" sz="2400" dirty="0"/>
          </a:p>
          <a:p>
            <a:endParaRPr lang="pl-PL" sz="2400" dirty="0"/>
          </a:p>
          <a:p>
            <a:endParaRPr lang="uk-UA" sz="2400" dirty="0"/>
          </a:p>
          <a:p>
            <a:endParaRPr lang="pl-PL" dirty="0"/>
          </a:p>
        </p:txBody>
      </p:sp>
      <p:pic>
        <p:nvPicPr>
          <p:cNvPr id="4" name="Obraz 3">
            <a:extLst>
              <a:ext uri="{FF2B5EF4-FFF2-40B4-BE49-F238E27FC236}">
                <a16:creationId xmlns:a16="http://schemas.microsoft.com/office/drawing/2014/main" xmlns="" id="{E7B6B38A-D10D-44A6-948B-19949B05863B}"/>
              </a:ext>
            </a:extLst>
          </p:cNvPr>
          <p:cNvPicPr>
            <a:picLocks noChangeAspect="1"/>
          </p:cNvPicPr>
          <p:nvPr/>
        </p:nvPicPr>
        <p:blipFill>
          <a:blip r:embed="rId2"/>
          <a:stretch>
            <a:fillRect/>
          </a:stretch>
        </p:blipFill>
        <p:spPr>
          <a:xfrm>
            <a:off x="11021351" y="5716434"/>
            <a:ext cx="1133954" cy="1066892"/>
          </a:xfrm>
          <a:prstGeom prst="rect">
            <a:avLst/>
          </a:prstGeom>
        </p:spPr>
      </p:pic>
      <p:pic>
        <p:nvPicPr>
          <p:cNvPr id="5" name="Obraz 4">
            <a:extLst>
              <a:ext uri="{FF2B5EF4-FFF2-40B4-BE49-F238E27FC236}">
                <a16:creationId xmlns:a16="http://schemas.microsoft.com/office/drawing/2014/main" xmlns="" id="{D7C7E516-FEAB-4310-BA83-11EF14682453}"/>
              </a:ext>
            </a:extLst>
          </p:cNvPr>
          <p:cNvPicPr>
            <a:picLocks noChangeAspect="1"/>
          </p:cNvPicPr>
          <p:nvPr/>
        </p:nvPicPr>
        <p:blipFill>
          <a:blip r:embed="rId3"/>
          <a:stretch>
            <a:fillRect/>
          </a:stretch>
        </p:blipFill>
        <p:spPr>
          <a:xfrm>
            <a:off x="8261710" y="5845976"/>
            <a:ext cx="2664183" cy="1012024"/>
          </a:xfrm>
          <a:prstGeom prst="rect">
            <a:avLst/>
          </a:prstGeom>
        </p:spPr>
      </p:pic>
    </p:spTree>
    <p:extLst>
      <p:ext uri="{BB962C8B-B14F-4D97-AF65-F5344CB8AC3E}">
        <p14:creationId xmlns:p14="http://schemas.microsoft.com/office/powerpoint/2010/main" val="462259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AB8C947-1476-42CD-AA74-2ADDACBD7325}"/>
              </a:ext>
            </a:extLst>
          </p:cNvPr>
          <p:cNvSpPr>
            <a:spLocks noGrp="1"/>
          </p:cNvSpPr>
          <p:nvPr>
            <p:ph type="title"/>
          </p:nvPr>
        </p:nvSpPr>
        <p:spPr/>
        <p:txBody>
          <a:bodyPr/>
          <a:lstStyle/>
          <a:p>
            <a:r>
              <a:rPr lang="pl-PL" dirty="0"/>
              <a:t>Projekt badawczo-dydaktyczny</a:t>
            </a:r>
          </a:p>
        </p:txBody>
      </p:sp>
      <p:sp>
        <p:nvSpPr>
          <p:cNvPr id="3" name="Symbol zastępczy zawartości 2">
            <a:extLst>
              <a:ext uri="{FF2B5EF4-FFF2-40B4-BE49-F238E27FC236}">
                <a16:creationId xmlns:a16="http://schemas.microsoft.com/office/drawing/2014/main" xmlns="" id="{CEAB7AA9-D633-4A1E-ACFC-52D23CD18C52}"/>
              </a:ext>
            </a:extLst>
          </p:cNvPr>
          <p:cNvSpPr>
            <a:spLocks noGrp="1"/>
          </p:cNvSpPr>
          <p:nvPr>
            <p:ph idx="1"/>
          </p:nvPr>
        </p:nvSpPr>
        <p:spPr/>
        <p:txBody>
          <a:bodyPr/>
          <a:lstStyle/>
          <a:p>
            <a:pPr marL="0" lvl="0" indent="0">
              <a:spcBef>
                <a:spcPts val="1000"/>
              </a:spcBef>
              <a:spcAft>
                <a:spcPts val="0"/>
              </a:spcAft>
              <a:buClr>
                <a:srgbClr val="B01513"/>
              </a:buClr>
              <a:buSzPct val="80000"/>
              <a:buNone/>
            </a:pPr>
            <a:r>
              <a:rPr lang="pl-PL" sz="2800" dirty="0">
                <a:solidFill>
                  <a:srgbClr val="B01513"/>
                </a:solidFill>
                <a:latin typeface="Century Gothic" panose="020B0502020202020204"/>
              </a:rPr>
              <a:t>„Wzajemny transfer „językoznawstwo – glottodydaktyka”: współczesne problemy normatywne składni w języku ogólnopolskim i w polszczyźnie użytkowników z pierwszym językiem ukraińskim”, </a:t>
            </a:r>
          </a:p>
          <a:p>
            <a:pPr marL="0" lvl="0" indent="0">
              <a:spcBef>
                <a:spcPts val="1000"/>
              </a:spcBef>
              <a:spcAft>
                <a:spcPts val="0"/>
              </a:spcAft>
              <a:buClr>
                <a:srgbClr val="B01513"/>
              </a:buClr>
              <a:buSzPct val="80000"/>
              <a:buNone/>
            </a:pPr>
            <a:r>
              <a:rPr lang="pl-PL" sz="2800" dirty="0">
                <a:solidFill>
                  <a:prstClr val="black">
                    <a:lumMod val="75000"/>
                    <a:lumOff val="25000"/>
                  </a:prstClr>
                </a:solidFill>
                <a:latin typeface="Century Gothic" panose="020B0502020202020204"/>
              </a:rPr>
              <a:t>finansowany przez Narodową Agencję  Wymiany Akademickiej w ramach </a:t>
            </a:r>
          </a:p>
          <a:p>
            <a:pPr marL="0" lvl="0" indent="0">
              <a:spcBef>
                <a:spcPts val="1000"/>
              </a:spcBef>
              <a:spcAft>
                <a:spcPts val="0"/>
              </a:spcAft>
              <a:buClr>
                <a:srgbClr val="B01513"/>
              </a:buClr>
              <a:buSzPct val="80000"/>
              <a:buNone/>
            </a:pPr>
            <a:r>
              <a:rPr lang="pl-PL" sz="2800" dirty="0">
                <a:solidFill>
                  <a:prstClr val="black">
                    <a:lumMod val="75000"/>
                    <a:lumOff val="25000"/>
                  </a:prstClr>
                </a:solidFill>
                <a:latin typeface="Century Gothic" panose="020B0502020202020204"/>
              </a:rPr>
              <a:t>    Programu POLONISTA</a:t>
            </a:r>
          </a:p>
          <a:p>
            <a:endParaRPr lang="pl-PL" dirty="0"/>
          </a:p>
        </p:txBody>
      </p:sp>
      <p:pic>
        <p:nvPicPr>
          <p:cNvPr id="4" name="Obraz 3">
            <a:extLst>
              <a:ext uri="{FF2B5EF4-FFF2-40B4-BE49-F238E27FC236}">
                <a16:creationId xmlns:a16="http://schemas.microsoft.com/office/drawing/2014/main" xmlns="" id="{DB279789-650A-4EAF-BB22-C7AC661EA643}"/>
              </a:ext>
            </a:extLst>
          </p:cNvPr>
          <p:cNvPicPr>
            <a:picLocks noChangeAspect="1"/>
          </p:cNvPicPr>
          <p:nvPr/>
        </p:nvPicPr>
        <p:blipFill>
          <a:blip r:embed="rId2"/>
          <a:stretch>
            <a:fillRect/>
          </a:stretch>
        </p:blipFill>
        <p:spPr>
          <a:xfrm>
            <a:off x="8039769" y="5817327"/>
            <a:ext cx="2664183" cy="1012024"/>
          </a:xfrm>
          <a:prstGeom prst="rect">
            <a:avLst/>
          </a:prstGeom>
        </p:spPr>
      </p:pic>
      <p:pic>
        <p:nvPicPr>
          <p:cNvPr id="5" name="Obraz 4">
            <a:extLst>
              <a:ext uri="{FF2B5EF4-FFF2-40B4-BE49-F238E27FC236}">
                <a16:creationId xmlns:a16="http://schemas.microsoft.com/office/drawing/2014/main" xmlns="" id="{5ABA224A-E6EC-49C9-B1B7-29B06F363351}"/>
              </a:ext>
            </a:extLst>
          </p:cNvPr>
          <p:cNvPicPr>
            <a:picLocks noChangeAspect="1"/>
          </p:cNvPicPr>
          <p:nvPr/>
        </p:nvPicPr>
        <p:blipFill>
          <a:blip r:embed="rId3"/>
          <a:stretch>
            <a:fillRect/>
          </a:stretch>
        </p:blipFill>
        <p:spPr>
          <a:xfrm>
            <a:off x="10811237" y="5686350"/>
            <a:ext cx="1133954" cy="1066892"/>
          </a:xfrm>
          <a:prstGeom prst="rect">
            <a:avLst/>
          </a:prstGeom>
        </p:spPr>
      </p:pic>
    </p:spTree>
    <p:extLst>
      <p:ext uri="{BB962C8B-B14F-4D97-AF65-F5344CB8AC3E}">
        <p14:creationId xmlns:p14="http://schemas.microsoft.com/office/powerpoint/2010/main" val="10281289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4BB9C45-97AD-4923-93CB-CCB69F47136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F5577F5A-1890-4C8C-9579-608DBE904A50}"/>
              </a:ext>
            </a:extLst>
          </p:cNvPr>
          <p:cNvSpPr>
            <a:spLocks noGrp="1"/>
          </p:cNvSpPr>
          <p:nvPr>
            <p:ph idx="1"/>
          </p:nvPr>
        </p:nvSpPr>
        <p:spPr/>
        <p:txBody>
          <a:bodyPr/>
          <a:lstStyle/>
          <a:p>
            <a:pPr marL="0" indent="0">
              <a:buNone/>
            </a:pPr>
            <a:r>
              <a:rPr lang="uk-UA" sz="2400" b="1" u="sng" dirty="0"/>
              <a:t>Пол</a:t>
            </a:r>
            <a:r>
              <a:rPr lang="pl-PL" sz="2400" b="1" u="sng" dirty="0"/>
              <a:t>. </a:t>
            </a:r>
            <a:r>
              <a:rPr lang="pl-PL" sz="2400" b="1" i="1" u="sng" dirty="0"/>
              <a:t>od</a:t>
            </a:r>
            <a:r>
              <a:rPr lang="pl-PL" sz="2400" b="1" u="sng" dirty="0"/>
              <a:t> – </a:t>
            </a:r>
            <a:r>
              <a:rPr lang="uk-UA" sz="2400" b="1" u="sng" dirty="0"/>
              <a:t>укр</a:t>
            </a:r>
            <a:r>
              <a:rPr lang="pl-PL" sz="2400" b="1" u="sng" dirty="0"/>
              <a:t>. </a:t>
            </a:r>
            <a:r>
              <a:rPr lang="uk-UA" sz="2400" b="1" i="1" u="sng" dirty="0"/>
              <a:t>в/у</a:t>
            </a:r>
            <a:r>
              <a:rPr lang="uk-UA" sz="2400" b="1" u="sng" dirty="0"/>
              <a:t> </a:t>
            </a:r>
          </a:p>
          <a:p>
            <a:r>
              <a:rPr lang="pl-PL" sz="2400" dirty="0"/>
              <a:t>pożyczać od kogo (od ciotki) – </a:t>
            </a:r>
            <a:r>
              <a:rPr lang="uk-UA" sz="2400" dirty="0"/>
              <a:t>позичати в кого (в тітки), </a:t>
            </a:r>
          </a:p>
          <a:p>
            <a:r>
              <a:rPr lang="pl-PL" sz="2400" dirty="0"/>
              <a:t>wynajmować od kogo (od sąsiada), </a:t>
            </a:r>
            <a:r>
              <a:rPr lang="pl-PL" sz="2400" dirty="0">
                <a:solidFill>
                  <a:schemeClr val="accent2">
                    <a:lumMod val="60000"/>
                    <a:lumOff val="40000"/>
                  </a:schemeClr>
                </a:solidFill>
              </a:rPr>
              <a:t>ale i  u kogo (u sąsiada)</a:t>
            </a:r>
            <a:r>
              <a:rPr lang="pl-PL" sz="2400" dirty="0"/>
              <a:t> – </a:t>
            </a:r>
            <a:r>
              <a:rPr lang="uk-UA" sz="2400" dirty="0"/>
              <a:t>винаймати в кого (в сусіда)</a:t>
            </a:r>
            <a:r>
              <a:rPr lang="pl-PL" sz="2400" dirty="0"/>
              <a:t>,</a:t>
            </a:r>
          </a:p>
          <a:p>
            <a:r>
              <a:rPr lang="pl-PL" sz="2400" dirty="0"/>
              <a:t>kupować od  kogo (od rolników) – </a:t>
            </a:r>
            <a:r>
              <a:rPr lang="uk-UA" sz="2400" dirty="0"/>
              <a:t>купувати в кого (у фермерів)</a:t>
            </a:r>
            <a:r>
              <a:rPr lang="pl-PL" sz="2400" dirty="0"/>
              <a:t>.</a:t>
            </a:r>
            <a:endParaRPr lang="uk-UA" sz="2400" dirty="0"/>
          </a:p>
          <a:p>
            <a:endParaRPr lang="pl-PL" dirty="0"/>
          </a:p>
        </p:txBody>
      </p:sp>
      <p:pic>
        <p:nvPicPr>
          <p:cNvPr id="4" name="Obraz 3">
            <a:extLst>
              <a:ext uri="{FF2B5EF4-FFF2-40B4-BE49-F238E27FC236}">
                <a16:creationId xmlns:a16="http://schemas.microsoft.com/office/drawing/2014/main" xmlns="" id="{398FF1E8-F717-4250-BFED-3EF445B3B0A5}"/>
              </a:ext>
            </a:extLst>
          </p:cNvPr>
          <p:cNvPicPr>
            <a:picLocks noChangeAspect="1"/>
          </p:cNvPicPr>
          <p:nvPr/>
        </p:nvPicPr>
        <p:blipFill>
          <a:blip r:embed="rId2"/>
          <a:stretch>
            <a:fillRect/>
          </a:stretch>
        </p:blipFill>
        <p:spPr>
          <a:xfrm>
            <a:off x="11058046" y="5702297"/>
            <a:ext cx="1133954" cy="1066892"/>
          </a:xfrm>
          <a:prstGeom prst="rect">
            <a:avLst/>
          </a:prstGeom>
        </p:spPr>
      </p:pic>
      <p:pic>
        <p:nvPicPr>
          <p:cNvPr id="5" name="Obraz 4">
            <a:extLst>
              <a:ext uri="{FF2B5EF4-FFF2-40B4-BE49-F238E27FC236}">
                <a16:creationId xmlns:a16="http://schemas.microsoft.com/office/drawing/2014/main" xmlns="" id="{ED01F922-28DB-4FB4-AB87-1616839E0A42}"/>
              </a:ext>
            </a:extLst>
          </p:cNvPr>
          <p:cNvPicPr>
            <a:picLocks noChangeAspect="1"/>
          </p:cNvPicPr>
          <p:nvPr/>
        </p:nvPicPr>
        <p:blipFill>
          <a:blip r:embed="rId3"/>
          <a:stretch>
            <a:fillRect/>
          </a:stretch>
        </p:blipFill>
        <p:spPr>
          <a:xfrm>
            <a:off x="8306098" y="5807982"/>
            <a:ext cx="2664183" cy="1012024"/>
          </a:xfrm>
          <a:prstGeom prst="rect">
            <a:avLst/>
          </a:prstGeom>
        </p:spPr>
      </p:pic>
    </p:spTree>
    <p:extLst>
      <p:ext uri="{BB962C8B-B14F-4D97-AF65-F5344CB8AC3E}">
        <p14:creationId xmlns:p14="http://schemas.microsoft.com/office/powerpoint/2010/main" val="33542057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C1B6E28-99BA-42B1-A33F-5BBC7E557B3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9E9ECD42-BBD0-4D1B-9F82-8F7D5FE67C10}"/>
              </a:ext>
            </a:extLst>
          </p:cNvPr>
          <p:cNvSpPr>
            <a:spLocks noGrp="1"/>
          </p:cNvSpPr>
          <p:nvPr>
            <p:ph idx="1"/>
          </p:nvPr>
        </p:nvSpPr>
        <p:spPr>
          <a:xfrm>
            <a:off x="514906" y="2180496"/>
            <a:ext cx="11095902" cy="4495512"/>
          </a:xfrm>
        </p:spPr>
        <p:txBody>
          <a:bodyPr>
            <a:normAutofit/>
          </a:bodyPr>
          <a:lstStyle/>
          <a:p>
            <a:pPr marL="0" indent="0">
              <a:buNone/>
            </a:pPr>
            <a:r>
              <a:rPr lang="uk-UA" sz="2400" b="1" u="sng" dirty="0"/>
              <a:t>Пол</a:t>
            </a:r>
            <a:r>
              <a:rPr lang="pl-PL" sz="2400" b="1" u="sng" dirty="0"/>
              <a:t>. </a:t>
            </a:r>
            <a:r>
              <a:rPr lang="pl-PL" sz="2400" b="1" i="1" u="sng" dirty="0"/>
              <a:t>do</a:t>
            </a:r>
            <a:r>
              <a:rPr lang="pl-PL" sz="2400" b="1" u="sng" dirty="0"/>
              <a:t> – </a:t>
            </a:r>
            <a:r>
              <a:rPr lang="uk-UA" sz="2400" b="1" u="sng" dirty="0"/>
              <a:t>укр</a:t>
            </a:r>
            <a:r>
              <a:rPr lang="pl-PL" sz="2400" b="1" u="sng" dirty="0"/>
              <a:t>. </a:t>
            </a:r>
            <a:r>
              <a:rPr lang="uk-UA" sz="2400" b="1" i="1" u="sng" dirty="0"/>
              <a:t>для</a:t>
            </a:r>
            <a:r>
              <a:rPr lang="uk-UA" sz="2400" b="1" u="sng" dirty="0"/>
              <a:t> </a:t>
            </a:r>
            <a:endParaRPr lang="pl-PL" sz="2400" b="1" dirty="0"/>
          </a:p>
          <a:p>
            <a:r>
              <a:rPr lang="pl-PL" sz="2400" dirty="0"/>
              <a:t>szczotka do czego (do włosów) – </a:t>
            </a:r>
            <a:r>
              <a:rPr lang="uk-UA" sz="2400" dirty="0"/>
              <a:t>щітка для чого (для волосся),</a:t>
            </a:r>
          </a:p>
          <a:p>
            <a:r>
              <a:rPr lang="pl-PL" sz="2400" dirty="0"/>
              <a:t>lakier do czego (do paznokci) – </a:t>
            </a:r>
            <a:r>
              <a:rPr lang="uk-UA" sz="2400" dirty="0"/>
              <a:t>лак для чого (для нігтів), </a:t>
            </a:r>
          </a:p>
          <a:p>
            <a:r>
              <a:rPr lang="pl-PL" sz="2400" dirty="0"/>
              <a:t>buty do czego (do biegania) – </a:t>
            </a:r>
            <a:r>
              <a:rPr lang="uk-UA" sz="2400" dirty="0"/>
              <a:t>взуття для чого (для бігу),</a:t>
            </a:r>
          </a:p>
          <a:p>
            <a:r>
              <a:rPr lang="pl-PL" sz="2400" dirty="0"/>
              <a:t>podręcznik do czego (do liceów) –  </a:t>
            </a:r>
            <a:r>
              <a:rPr lang="uk-UA" sz="2400" dirty="0"/>
              <a:t>підручник для чого (для ліцеїв),</a:t>
            </a:r>
          </a:p>
          <a:p>
            <a:r>
              <a:rPr lang="pl-PL" sz="2400" dirty="0"/>
              <a:t>potrzebny do czego (do pracy) – </a:t>
            </a:r>
            <a:r>
              <a:rPr lang="uk-UA" sz="2400" dirty="0"/>
              <a:t>потрібний для чого (для роботи), </a:t>
            </a:r>
          </a:p>
          <a:p>
            <a:r>
              <a:rPr lang="pl-PL" sz="2400" dirty="0"/>
              <a:t>powód do czego (do dumy) – </a:t>
            </a:r>
            <a:r>
              <a:rPr lang="uk-UA" sz="2400" dirty="0"/>
              <a:t>привід для чого (для гордості),</a:t>
            </a:r>
          </a:p>
          <a:p>
            <a:r>
              <a:rPr lang="pl-PL" sz="2400" dirty="0"/>
              <a:t>warunki do czego (do nauki)  – </a:t>
            </a:r>
            <a:r>
              <a:rPr lang="uk-UA" sz="2400" dirty="0"/>
              <a:t>умови для чого (для навчання).</a:t>
            </a:r>
          </a:p>
          <a:p>
            <a:endParaRPr lang="pl-PL" dirty="0"/>
          </a:p>
        </p:txBody>
      </p:sp>
      <p:pic>
        <p:nvPicPr>
          <p:cNvPr id="4" name="Obraz 3">
            <a:extLst>
              <a:ext uri="{FF2B5EF4-FFF2-40B4-BE49-F238E27FC236}">
                <a16:creationId xmlns:a16="http://schemas.microsoft.com/office/drawing/2014/main" xmlns="" id="{A2072003-7447-4A3C-9963-3589FF507CE4}"/>
              </a:ext>
            </a:extLst>
          </p:cNvPr>
          <p:cNvPicPr>
            <a:picLocks noChangeAspect="1"/>
          </p:cNvPicPr>
          <p:nvPr/>
        </p:nvPicPr>
        <p:blipFill>
          <a:blip r:embed="rId2"/>
          <a:stretch>
            <a:fillRect/>
          </a:stretch>
        </p:blipFill>
        <p:spPr>
          <a:xfrm>
            <a:off x="11043249" y="4847990"/>
            <a:ext cx="1133954" cy="1066892"/>
          </a:xfrm>
          <a:prstGeom prst="rect">
            <a:avLst/>
          </a:prstGeom>
        </p:spPr>
      </p:pic>
      <p:pic>
        <p:nvPicPr>
          <p:cNvPr id="5" name="Obraz 4">
            <a:extLst>
              <a:ext uri="{FF2B5EF4-FFF2-40B4-BE49-F238E27FC236}">
                <a16:creationId xmlns:a16="http://schemas.microsoft.com/office/drawing/2014/main" xmlns="" id="{54A120A9-2FAD-4C2A-9189-54B5D89CE2D6}"/>
              </a:ext>
            </a:extLst>
          </p:cNvPr>
          <p:cNvPicPr>
            <a:picLocks noChangeAspect="1"/>
          </p:cNvPicPr>
          <p:nvPr/>
        </p:nvPicPr>
        <p:blipFill>
          <a:blip r:embed="rId3"/>
          <a:stretch>
            <a:fillRect/>
          </a:stretch>
        </p:blipFill>
        <p:spPr>
          <a:xfrm>
            <a:off x="9527817" y="5845976"/>
            <a:ext cx="2664183" cy="1012024"/>
          </a:xfrm>
          <a:prstGeom prst="rect">
            <a:avLst/>
          </a:prstGeom>
        </p:spPr>
      </p:pic>
    </p:spTree>
    <p:extLst>
      <p:ext uri="{BB962C8B-B14F-4D97-AF65-F5344CB8AC3E}">
        <p14:creationId xmlns:p14="http://schemas.microsoft.com/office/powerpoint/2010/main" val="36333172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DAD49DD-F904-4AE7-94D8-99CF4AE0C40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F133F39-F70D-42EA-8734-8C0F50B6AFBF}"/>
              </a:ext>
            </a:extLst>
          </p:cNvPr>
          <p:cNvSpPr>
            <a:spLocks noGrp="1"/>
          </p:cNvSpPr>
          <p:nvPr>
            <p:ph idx="1"/>
          </p:nvPr>
        </p:nvSpPr>
        <p:spPr>
          <a:xfrm>
            <a:off x="581192" y="2348386"/>
            <a:ext cx="10882838" cy="4486634"/>
          </a:xfrm>
        </p:spPr>
        <p:txBody>
          <a:bodyPr>
            <a:normAutofit lnSpcReduction="10000"/>
          </a:bodyPr>
          <a:lstStyle/>
          <a:p>
            <a:pPr marL="0" indent="0">
              <a:buNone/>
            </a:pPr>
            <a:r>
              <a:rPr lang="uk-UA" sz="2400" b="1" u="sng" dirty="0"/>
              <a:t>Пол</a:t>
            </a:r>
            <a:r>
              <a:rPr lang="pl-PL" sz="2400" b="1" u="sng" dirty="0"/>
              <a:t>. </a:t>
            </a:r>
            <a:r>
              <a:rPr lang="pl-PL" sz="2400" b="1" i="1" u="sng" dirty="0"/>
              <a:t>dla</a:t>
            </a:r>
            <a:r>
              <a:rPr lang="pl-PL" sz="2400" b="1" u="sng" dirty="0"/>
              <a:t> (i </a:t>
            </a:r>
            <a:r>
              <a:rPr lang="uk-UA" sz="2400" b="1" u="sng" dirty="0"/>
              <a:t>можливі варіанти </a:t>
            </a:r>
            <a:r>
              <a:rPr lang="pl-PL" sz="2400" b="1" i="1" u="sng" dirty="0"/>
              <a:t>wobec, w stosunku</a:t>
            </a:r>
            <a:r>
              <a:rPr lang="pl-PL" sz="2400" b="1" u="sng" dirty="0"/>
              <a:t>) – </a:t>
            </a:r>
            <a:r>
              <a:rPr lang="uk-UA" sz="2400" b="1" u="sng" dirty="0"/>
              <a:t>укр.</a:t>
            </a:r>
            <a:r>
              <a:rPr lang="pl-PL" sz="2400" b="1" u="sng" dirty="0"/>
              <a:t> </a:t>
            </a:r>
            <a:r>
              <a:rPr lang="pl-PL" sz="2400" b="1" i="1" u="sng" dirty="0" err="1"/>
              <a:t>до</a:t>
            </a:r>
            <a:r>
              <a:rPr lang="pl-PL" sz="2400" b="1" u="sng" dirty="0"/>
              <a:t> (i </a:t>
            </a:r>
            <a:r>
              <a:rPr lang="uk-UA" sz="2400" b="1" u="sng" dirty="0"/>
              <a:t>можливий варіант з формою орудного відмінка з прийменником </a:t>
            </a:r>
            <a:r>
              <a:rPr lang="pl-PL" sz="2400" b="1" i="1" u="sng" dirty="0"/>
              <a:t>z</a:t>
            </a:r>
            <a:r>
              <a:rPr lang="pl-PL" sz="2400" b="1" u="sng" dirty="0"/>
              <a:t>)</a:t>
            </a:r>
          </a:p>
          <a:p>
            <a:r>
              <a:rPr lang="pl-PL" sz="2400" dirty="0"/>
              <a:t>czuły dla kogo (dla syna) – </a:t>
            </a:r>
            <a:r>
              <a:rPr lang="uk-UA" sz="2400" dirty="0"/>
              <a:t>ніжний до кого (до сина), </a:t>
            </a:r>
            <a:r>
              <a:rPr lang="pl-PL" sz="2400" dirty="0">
                <a:solidFill>
                  <a:schemeClr val="accent2">
                    <a:lumMod val="60000"/>
                    <a:lumOff val="40000"/>
                  </a:schemeClr>
                </a:solidFill>
              </a:rPr>
              <a:t>ale i </a:t>
            </a:r>
            <a:r>
              <a:rPr lang="uk-UA" sz="2400" dirty="0">
                <a:solidFill>
                  <a:schemeClr val="accent2">
                    <a:lumMod val="60000"/>
                    <a:lumOff val="40000"/>
                  </a:schemeClr>
                </a:solidFill>
              </a:rPr>
              <a:t>ніжний з ким (із сином)</a:t>
            </a:r>
            <a:r>
              <a:rPr lang="uk-UA" sz="2400" dirty="0"/>
              <a:t>,</a:t>
            </a:r>
          </a:p>
          <a:p>
            <a:r>
              <a:rPr lang="pl-PL" sz="2400" dirty="0"/>
              <a:t>okrutny dla kogo (dla zwierząt) – </a:t>
            </a:r>
            <a:r>
              <a:rPr lang="uk-UA" sz="2400" dirty="0"/>
              <a:t>жорстокий до кого (до тварин), </a:t>
            </a:r>
            <a:r>
              <a:rPr lang="pl-PL" sz="2400" dirty="0">
                <a:solidFill>
                  <a:schemeClr val="accent2">
                    <a:lumMod val="60000"/>
                    <a:lumOff val="40000"/>
                  </a:schemeClr>
                </a:solidFill>
              </a:rPr>
              <a:t>ale i </a:t>
            </a:r>
            <a:r>
              <a:rPr lang="uk-UA" sz="2400" dirty="0">
                <a:solidFill>
                  <a:schemeClr val="accent2">
                    <a:lumMod val="60000"/>
                    <a:lumOff val="40000"/>
                  </a:schemeClr>
                </a:solidFill>
              </a:rPr>
              <a:t>жорстокий з ким (з тваринами)</a:t>
            </a:r>
            <a:r>
              <a:rPr lang="uk-UA" sz="2400" dirty="0"/>
              <a:t>,</a:t>
            </a:r>
          </a:p>
          <a:p>
            <a:r>
              <a:rPr lang="pl-PL" sz="2400" dirty="0"/>
              <a:t>bezwzględny dla kogo (dla wrogów) – </a:t>
            </a:r>
            <a:r>
              <a:rPr lang="uk-UA" sz="2400" dirty="0"/>
              <a:t>нещадний до кого (ворогів), </a:t>
            </a:r>
          </a:p>
          <a:p>
            <a:r>
              <a:rPr lang="pl-PL" sz="2400" dirty="0"/>
              <a:t>bezlitosny dla kogo (dla złoczyńców) – </a:t>
            </a:r>
            <a:r>
              <a:rPr lang="uk-UA" sz="2400" dirty="0"/>
              <a:t>безжальний, нещадний до кого (до злочинців), </a:t>
            </a:r>
          </a:p>
          <a:p>
            <a:r>
              <a:rPr lang="pl-PL" sz="2400" dirty="0"/>
              <a:t>tolerancyjny dla kogo (dla innych), dla czego (dla [innych] poglądów) – </a:t>
            </a:r>
            <a:r>
              <a:rPr lang="uk-UA" sz="2400" dirty="0"/>
              <a:t>толерантний до кого (до інших), до чого (до [інших] поглядів)</a:t>
            </a:r>
            <a:r>
              <a:rPr lang="pl-PL" sz="2400" dirty="0"/>
              <a:t>.</a:t>
            </a:r>
          </a:p>
          <a:p>
            <a:endParaRPr lang="uk-UA" sz="2400" dirty="0"/>
          </a:p>
          <a:p>
            <a:endParaRPr lang="pl-PL" dirty="0"/>
          </a:p>
        </p:txBody>
      </p:sp>
      <p:pic>
        <p:nvPicPr>
          <p:cNvPr id="4" name="Obraz 3">
            <a:extLst>
              <a:ext uri="{FF2B5EF4-FFF2-40B4-BE49-F238E27FC236}">
                <a16:creationId xmlns:a16="http://schemas.microsoft.com/office/drawing/2014/main" xmlns="" id="{BC54C827-CA77-4F3F-B940-385CB14642F2}"/>
              </a:ext>
            </a:extLst>
          </p:cNvPr>
          <p:cNvPicPr>
            <a:picLocks noChangeAspect="1"/>
          </p:cNvPicPr>
          <p:nvPr/>
        </p:nvPicPr>
        <p:blipFill>
          <a:blip r:embed="rId2"/>
          <a:stretch>
            <a:fillRect/>
          </a:stretch>
        </p:blipFill>
        <p:spPr>
          <a:xfrm>
            <a:off x="11043830" y="5768128"/>
            <a:ext cx="1133954" cy="1066892"/>
          </a:xfrm>
          <a:prstGeom prst="rect">
            <a:avLst/>
          </a:prstGeom>
        </p:spPr>
      </p:pic>
      <p:pic>
        <p:nvPicPr>
          <p:cNvPr id="5" name="Obraz 4">
            <a:extLst>
              <a:ext uri="{FF2B5EF4-FFF2-40B4-BE49-F238E27FC236}">
                <a16:creationId xmlns:a16="http://schemas.microsoft.com/office/drawing/2014/main" xmlns="" id="{05A4B425-C5A4-4424-844C-52EA9A95EFC5}"/>
              </a:ext>
            </a:extLst>
          </p:cNvPr>
          <p:cNvPicPr>
            <a:picLocks noChangeAspect="1"/>
          </p:cNvPicPr>
          <p:nvPr/>
        </p:nvPicPr>
        <p:blipFill>
          <a:blip r:embed="rId3"/>
          <a:stretch>
            <a:fillRect/>
          </a:stretch>
        </p:blipFill>
        <p:spPr>
          <a:xfrm>
            <a:off x="8379647" y="5883706"/>
            <a:ext cx="2664183" cy="1012024"/>
          </a:xfrm>
          <a:prstGeom prst="rect">
            <a:avLst/>
          </a:prstGeom>
        </p:spPr>
      </p:pic>
    </p:spTree>
    <p:extLst>
      <p:ext uri="{BB962C8B-B14F-4D97-AF65-F5344CB8AC3E}">
        <p14:creationId xmlns:p14="http://schemas.microsoft.com/office/powerpoint/2010/main" val="3678233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3C7580F-FAE7-45F9-BF8A-046C3387951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AE069248-0F92-4E73-BCF6-F59E21924D34}"/>
              </a:ext>
            </a:extLst>
          </p:cNvPr>
          <p:cNvSpPr>
            <a:spLocks noGrp="1"/>
          </p:cNvSpPr>
          <p:nvPr>
            <p:ph idx="1"/>
          </p:nvPr>
        </p:nvSpPr>
        <p:spPr/>
        <p:txBody>
          <a:bodyPr>
            <a:normAutofit lnSpcReduction="10000"/>
          </a:bodyPr>
          <a:lstStyle/>
          <a:p>
            <a:pPr marL="0" indent="0">
              <a:buNone/>
            </a:pPr>
            <a:r>
              <a:rPr lang="uk-UA" sz="2400" b="1" u="sng" dirty="0"/>
              <a:t>Пол</a:t>
            </a:r>
            <a:r>
              <a:rPr lang="pl-PL" sz="2400" b="1" u="sng" dirty="0"/>
              <a:t>. </a:t>
            </a:r>
            <a:r>
              <a:rPr lang="pl-PL" sz="2400" b="1" i="1" u="sng" dirty="0"/>
              <a:t>wobec</a:t>
            </a:r>
            <a:r>
              <a:rPr lang="pl-PL" sz="2400" b="1" u="sng" dirty="0"/>
              <a:t> (i </a:t>
            </a:r>
            <a:r>
              <a:rPr lang="uk-UA" sz="2400" b="1" u="sng" dirty="0"/>
              <a:t>можливий варіант </a:t>
            </a:r>
            <a:r>
              <a:rPr lang="pl-PL" sz="2400" b="1" i="1" u="sng" dirty="0"/>
              <a:t>w stosunku do kogo</a:t>
            </a:r>
            <a:r>
              <a:rPr lang="pl-PL" sz="2400" b="1" u="sng" dirty="0"/>
              <a:t>) – </a:t>
            </a:r>
            <a:r>
              <a:rPr lang="uk-UA" sz="2400" b="1" u="sng" dirty="0"/>
              <a:t>укр.</a:t>
            </a:r>
            <a:r>
              <a:rPr lang="pl-PL" sz="2400" b="1" u="sng" dirty="0"/>
              <a:t> </a:t>
            </a:r>
            <a:r>
              <a:rPr lang="pl-PL" sz="2400" b="1" i="1" u="sng" dirty="0" err="1"/>
              <a:t>до</a:t>
            </a:r>
            <a:r>
              <a:rPr lang="pl-PL" sz="2400" b="1" u="sng" dirty="0"/>
              <a:t> (i </a:t>
            </a:r>
            <a:r>
              <a:rPr lang="ru-RU" sz="2400" b="1" u="sng" dirty="0"/>
              <a:t>можливий варіант з формою орудного відмінка з прийменником z</a:t>
            </a:r>
            <a:r>
              <a:rPr lang="pl-PL" sz="2400" b="1" u="sng" dirty="0"/>
              <a:t>)</a:t>
            </a:r>
          </a:p>
          <a:p>
            <a:r>
              <a:rPr lang="pl-PL" sz="2400" dirty="0"/>
              <a:t>agresywny wobec kogo (wobec rówieśników), wobec czego (wobec otoczenia) – </a:t>
            </a:r>
            <a:r>
              <a:rPr lang="uk-UA" sz="2400" dirty="0"/>
              <a:t>агресивний до кого (до ровесників), до чого ( до оточення), </a:t>
            </a:r>
            <a:r>
              <a:rPr lang="uk-UA" sz="2400" dirty="0">
                <a:solidFill>
                  <a:schemeClr val="accent2">
                    <a:lumMod val="60000"/>
                    <a:lumOff val="40000"/>
                  </a:schemeClr>
                </a:solidFill>
              </a:rPr>
              <a:t>але і агресивний з ким (з ровесниками)</a:t>
            </a:r>
            <a:r>
              <a:rPr lang="pl-PL" sz="2400" dirty="0">
                <a:solidFill>
                  <a:schemeClr val="accent2">
                    <a:lumMod val="60000"/>
                    <a:lumOff val="40000"/>
                  </a:schemeClr>
                </a:solidFill>
              </a:rPr>
              <a:t>,</a:t>
            </a:r>
            <a:endParaRPr lang="uk-UA" sz="2400" dirty="0">
              <a:solidFill>
                <a:schemeClr val="accent2">
                  <a:lumMod val="60000"/>
                  <a:lumOff val="40000"/>
                </a:schemeClr>
              </a:solidFill>
            </a:endParaRPr>
          </a:p>
          <a:p>
            <a:r>
              <a:rPr lang="pl-PL" sz="2400" dirty="0"/>
              <a:t>lojalny wobec kogo (wobec prezydenta), wobec czego (wobec reżimu) – </a:t>
            </a:r>
            <a:r>
              <a:rPr lang="uk-UA" sz="2400" dirty="0"/>
              <a:t>лояльний до кого (до президента), до чого (до режиму), </a:t>
            </a:r>
            <a:r>
              <a:rPr lang="uk-UA" sz="2400" dirty="0">
                <a:solidFill>
                  <a:schemeClr val="accent2">
                    <a:lumMod val="60000"/>
                    <a:lumOff val="40000"/>
                  </a:schemeClr>
                </a:solidFill>
              </a:rPr>
              <a:t>але і лояльний з ким</a:t>
            </a:r>
            <a:r>
              <a:rPr lang="pl-PL" sz="2400" dirty="0">
                <a:solidFill>
                  <a:schemeClr val="accent2">
                    <a:lumMod val="60000"/>
                    <a:lumOff val="40000"/>
                  </a:schemeClr>
                </a:solidFill>
              </a:rPr>
              <a:t>,</a:t>
            </a:r>
            <a:endParaRPr lang="uk-UA" sz="2400" dirty="0">
              <a:solidFill>
                <a:schemeClr val="accent2">
                  <a:lumMod val="60000"/>
                  <a:lumOff val="40000"/>
                </a:schemeClr>
              </a:solidFill>
            </a:endParaRPr>
          </a:p>
          <a:p>
            <a:r>
              <a:rPr lang="pl-PL" sz="2400" dirty="0"/>
              <a:t>nieufny wobec kogo (wobec dziennikarzy), wobec czego (wobec świata) – </a:t>
            </a:r>
            <a:r>
              <a:rPr lang="uk-UA" sz="2400" dirty="0"/>
              <a:t>недовірливий до кого (до журналістів), до чого (до світу)</a:t>
            </a:r>
            <a:r>
              <a:rPr lang="pl-PL" sz="2400" dirty="0"/>
              <a:t>.</a:t>
            </a:r>
            <a:endParaRPr lang="uk-UA" sz="2400" dirty="0"/>
          </a:p>
          <a:p>
            <a:endParaRPr lang="pl-PL" dirty="0"/>
          </a:p>
        </p:txBody>
      </p:sp>
      <p:pic>
        <p:nvPicPr>
          <p:cNvPr id="4" name="Obraz 3">
            <a:extLst>
              <a:ext uri="{FF2B5EF4-FFF2-40B4-BE49-F238E27FC236}">
                <a16:creationId xmlns:a16="http://schemas.microsoft.com/office/drawing/2014/main" xmlns="" id="{E792F39A-53E7-4365-AD29-54B8DDDDAC88}"/>
              </a:ext>
            </a:extLst>
          </p:cNvPr>
          <p:cNvPicPr>
            <a:picLocks noChangeAspect="1"/>
          </p:cNvPicPr>
          <p:nvPr/>
        </p:nvPicPr>
        <p:blipFill>
          <a:blip r:embed="rId2"/>
          <a:stretch>
            <a:fillRect/>
          </a:stretch>
        </p:blipFill>
        <p:spPr>
          <a:xfrm>
            <a:off x="11012472" y="5789893"/>
            <a:ext cx="1133954" cy="1066892"/>
          </a:xfrm>
          <a:prstGeom prst="rect">
            <a:avLst/>
          </a:prstGeom>
        </p:spPr>
      </p:pic>
      <p:pic>
        <p:nvPicPr>
          <p:cNvPr id="5" name="Obraz 4">
            <a:extLst>
              <a:ext uri="{FF2B5EF4-FFF2-40B4-BE49-F238E27FC236}">
                <a16:creationId xmlns:a16="http://schemas.microsoft.com/office/drawing/2014/main" xmlns="" id="{C66325E9-45FD-4AFE-A838-23F4E597822A}"/>
              </a:ext>
            </a:extLst>
          </p:cNvPr>
          <p:cNvPicPr>
            <a:picLocks noChangeAspect="1"/>
          </p:cNvPicPr>
          <p:nvPr/>
        </p:nvPicPr>
        <p:blipFill>
          <a:blip r:embed="rId3"/>
          <a:stretch>
            <a:fillRect/>
          </a:stretch>
        </p:blipFill>
        <p:spPr>
          <a:xfrm>
            <a:off x="8208444" y="5789893"/>
            <a:ext cx="2664183" cy="1012024"/>
          </a:xfrm>
          <a:prstGeom prst="rect">
            <a:avLst/>
          </a:prstGeom>
        </p:spPr>
      </p:pic>
    </p:spTree>
    <p:extLst>
      <p:ext uri="{BB962C8B-B14F-4D97-AF65-F5344CB8AC3E}">
        <p14:creationId xmlns:p14="http://schemas.microsoft.com/office/powerpoint/2010/main" val="40153822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4F93389-EF4C-438A-B0BD-244BE7DC493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E72BA786-FF6C-4FE6-9271-D3275AB115CB}"/>
              </a:ext>
            </a:extLst>
          </p:cNvPr>
          <p:cNvSpPr>
            <a:spLocks noGrp="1"/>
          </p:cNvSpPr>
          <p:nvPr>
            <p:ph idx="1"/>
          </p:nvPr>
        </p:nvSpPr>
        <p:spPr/>
        <p:txBody>
          <a:bodyPr/>
          <a:lstStyle/>
          <a:p>
            <a:pPr marL="0" indent="0">
              <a:buNone/>
            </a:pPr>
            <a:r>
              <a:rPr lang="uk-UA" sz="2400" b="1" u="sng" dirty="0"/>
              <a:t>Інші пари прийменників</a:t>
            </a:r>
            <a:r>
              <a:rPr lang="pl-PL" sz="2400" dirty="0"/>
              <a:t>:</a:t>
            </a:r>
          </a:p>
          <a:p>
            <a:r>
              <a:rPr lang="pl-PL" sz="2400" dirty="0"/>
              <a:t>podręcznik do czego (do biologii), </a:t>
            </a:r>
            <a:r>
              <a:rPr lang="pl-PL" sz="2400" dirty="0">
                <a:solidFill>
                  <a:schemeClr val="accent2">
                    <a:lumMod val="60000"/>
                    <a:lumOff val="40000"/>
                  </a:schemeClr>
                </a:solidFill>
              </a:rPr>
              <a:t>ale i podręcznik czego (biologii) </a:t>
            </a:r>
            <a:r>
              <a:rPr lang="pl-PL" sz="2400" dirty="0"/>
              <a:t>– </a:t>
            </a:r>
            <a:r>
              <a:rPr lang="uk-UA" sz="2400" dirty="0"/>
              <a:t>підручник з чого (з біології), </a:t>
            </a:r>
          </a:p>
          <a:p>
            <a:r>
              <a:rPr lang="pl-PL" sz="2400" dirty="0"/>
              <a:t>wizyta u kogo (u dentysty) – </a:t>
            </a:r>
            <a:r>
              <a:rPr lang="uk-UA" sz="2400" dirty="0"/>
              <a:t>візит до кого (до стоматолога).</a:t>
            </a:r>
          </a:p>
          <a:p>
            <a:endParaRPr lang="pl-PL" dirty="0"/>
          </a:p>
        </p:txBody>
      </p:sp>
      <p:pic>
        <p:nvPicPr>
          <p:cNvPr id="4" name="Obraz 3">
            <a:extLst>
              <a:ext uri="{FF2B5EF4-FFF2-40B4-BE49-F238E27FC236}">
                <a16:creationId xmlns:a16="http://schemas.microsoft.com/office/drawing/2014/main" xmlns="" id="{32BD1CBA-F96A-4EFC-82AA-F7FAAB171BD6}"/>
              </a:ext>
            </a:extLst>
          </p:cNvPr>
          <p:cNvPicPr>
            <a:picLocks noChangeAspect="1"/>
          </p:cNvPicPr>
          <p:nvPr/>
        </p:nvPicPr>
        <p:blipFill>
          <a:blip r:embed="rId2"/>
          <a:stretch>
            <a:fillRect/>
          </a:stretch>
        </p:blipFill>
        <p:spPr>
          <a:xfrm>
            <a:off x="11058046" y="5789893"/>
            <a:ext cx="1133954" cy="1066892"/>
          </a:xfrm>
          <a:prstGeom prst="rect">
            <a:avLst/>
          </a:prstGeom>
        </p:spPr>
      </p:pic>
      <p:pic>
        <p:nvPicPr>
          <p:cNvPr id="5" name="Obraz 4">
            <a:extLst>
              <a:ext uri="{FF2B5EF4-FFF2-40B4-BE49-F238E27FC236}">
                <a16:creationId xmlns:a16="http://schemas.microsoft.com/office/drawing/2014/main" xmlns="" id="{733ED579-15EC-4B1D-99C3-DE445E13D7DD}"/>
              </a:ext>
            </a:extLst>
          </p:cNvPr>
          <p:cNvPicPr>
            <a:picLocks noChangeAspect="1"/>
          </p:cNvPicPr>
          <p:nvPr/>
        </p:nvPicPr>
        <p:blipFill>
          <a:blip r:embed="rId3"/>
          <a:stretch>
            <a:fillRect/>
          </a:stretch>
        </p:blipFill>
        <p:spPr>
          <a:xfrm>
            <a:off x="8393863" y="5817327"/>
            <a:ext cx="2664183" cy="1012024"/>
          </a:xfrm>
          <a:prstGeom prst="rect">
            <a:avLst/>
          </a:prstGeom>
        </p:spPr>
      </p:pic>
    </p:spTree>
    <p:extLst>
      <p:ext uri="{BB962C8B-B14F-4D97-AF65-F5344CB8AC3E}">
        <p14:creationId xmlns:p14="http://schemas.microsoft.com/office/powerpoint/2010/main" val="584271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6280398-53ED-4598-BA41-C6C5DB679851}"/>
              </a:ext>
            </a:extLst>
          </p:cNvPr>
          <p:cNvSpPr>
            <a:spLocks noGrp="1"/>
          </p:cNvSpPr>
          <p:nvPr>
            <p:ph type="title"/>
          </p:nvPr>
        </p:nvSpPr>
        <p:spPr/>
        <p:txBody>
          <a:bodyPr/>
          <a:lstStyle/>
          <a:p>
            <a:r>
              <a:rPr lang="uk-UA" dirty="0"/>
              <a:t>Родовий відмінок в обох мовах</a:t>
            </a:r>
            <a:r>
              <a:rPr lang="pl-PL" dirty="0"/>
              <a:t>, </a:t>
            </a:r>
            <a:br>
              <a:rPr lang="pl-PL" dirty="0"/>
            </a:br>
            <a:r>
              <a:rPr lang="uk-UA" dirty="0"/>
              <a:t>але відсутність прийменника в одній із мов</a:t>
            </a:r>
            <a:endParaRPr lang="pl-PL" dirty="0"/>
          </a:p>
        </p:txBody>
      </p:sp>
      <p:sp>
        <p:nvSpPr>
          <p:cNvPr id="3" name="Symbol zastępczy zawartości 2">
            <a:extLst>
              <a:ext uri="{FF2B5EF4-FFF2-40B4-BE49-F238E27FC236}">
                <a16:creationId xmlns:a16="http://schemas.microsoft.com/office/drawing/2014/main" xmlns="" id="{F5D14CEC-8F26-454F-822C-B46F7B5AE496}"/>
              </a:ext>
            </a:extLst>
          </p:cNvPr>
          <p:cNvSpPr>
            <a:spLocks noGrp="1"/>
          </p:cNvSpPr>
          <p:nvPr>
            <p:ph idx="1"/>
          </p:nvPr>
        </p:nvSpPr>
        <p:spPr/>
        <p:txBody>
          <a:bodyPr/>
          <a:lstStyle/>
          <a:p>
            <a:r>
              <a:rPr lang="pl-PL" sz="2400" dirty="0"/>
              <a:t>dotykać czego (ściany) – </a:t>
            </a:r>
            <a:r>
              <a:rPr lang="uk-UA" sz="2400" dirty="0"/>
              <a:t>доторкатися до чого (до стіни),</a:t>
            </a:r>
          </a:p>
          <a:p>
            <a:r>
              <a:rPr lang="pl-PL" sz="2400" dirty="0"/>
              <a:t>poniechać czego (planów) – </a:t>
            </a:r>
            <a:r>
              <a:rPr lang="uk-UA" sz="2400" dirty="0"/>
              <a:t>відмовитися від чого (від планів),</a:t>
            </a:r>
          </a:p>
          <a:p>
            <a:r>
              <a:rPr lang="pl-PL" sz="2400" dirty="0"/>
              <a:t>oszczędzać czego (cierpień) – </a:t>
            </a:r>
            <a:r>
              <a:rPr lang="uk-UA" sz="2400" dirty="0"/>
              <a:t>щадити, берегти від чого (від страждань).</a:t>
            </a:r>
          </a:p>
          <a:p>
            <a:pPr marL="0" indent="0">
              <a:buNone/>
            </a:pPr>
            <a:endParaRPr lang="pl-PL" dirty="0"/>
          </a:p>
        </p:txBody>
      </p:sp>
      <p:pic>
        <p:nvPicPr>
          <p:cNvPr id="4" name="Obraz 3">
            <a:extLst>
              <a:ext uri="{FF2B5EF4-FFF2-40B4-BE49-F238E27FC236}">
                <a16:creationId xmlns:a16="http://schemas.microsoft.com/office/drawing/2014/main" xmlns="" id="{548FFDCC-3957-4C41-95D9-B758E188F3A3}"/>
              </a:ext>
            </a:extLst>
          </p:cNvPr>
          <p:cNvPicPr>
            <a:picLocks noChangeAspect="1"/>
          </p:cNvPicPr>
          <p:nvPr/>
        </p:nvPicPr>
        <p:blipFill>
          <a:blip r:embed="rId2"/>
          <a:stretch>
            <a:fillRect/>
          </a:stretch>
        </p:blipFill>
        <p:spPr>
          <a:xfrm>
            <a:off x="11058046" y="5740061"/>
            <a:ext cx="1133954" cy="1066892"/>
          </a:xfrm>
          <a:prstGeom prst="rect">
            <a:avLst/>
          </a:prstGeom>
        </p:spPr>
      </p:pic>
      <p:pic>
        <p:nvPicPr>
          <p:cNvPr id="5" name="Obraz 4">
            <a:extLst>
              <a:ext uri="{FF2B5EF4-FFF2-40B4-BE49-F238E27FC236}">
                <a16:creationId xmlns:a16="http://schemas.microsoft.com/office/drawing/2014/main" xmlns="" id="{DAF085CF-D06A-43C8-837D-72DAB16A2237}"/>
              </a:ext>
            </a:extLst>
          </p:cNvPr>
          <p:cNvPicPr>
            <a:picLocks noChangeAspect="1"/>
          </p:cNvPicPr>
          <p:nvPr/>
        </p:nvPicPr>
        <p:blipFill>
          <a:blip r:embed="rId3"/>
          <a:stretch>
            <a:fillRect/>
          </a:stretch>
        </p:blipFill>
        <p:spPr>
          <a:xfrm>
            <a:off x="8270587" y="5794929"/>
            <a:ext cx="2664183" cy="1012024"/>
          </a:xfrm>
          <a:prstGeom prst="rect">
            <a:avLst/>
          </a:prstGeom>
        </p:spPr>
      </p:pic>
    </p:spTree>
    <p:extLst>
      <p:ext uri="{BB962C8B-B14F-4D97-AF65-F5344CB8AC3E}">
        <p14:creationId xmlns:p14="http://schemas.microsoft.com/office/powerpoint/2010/main" val="29542970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639BECD-EEFD-421D-BA42-C4F89D373473}"/>
              </a:ext>
            </a:extLst>
          </p:cNvPr>
          <p:cNvSpPr>
            <a:spLocks noGrp="1"/>
          </p:cNvSpPr>
          <p:nvPr>
            <p:ph type="title"/>
          </p:nvPr>
        </p:nvSpPr>
        <p:spPr/>
        <p:txBody>
          <a:bodyPr/>
          <a:lstStyle/>
          <a:p>
            <a:r>
              <a:rPr lang="pl-PL" dirty="0"/>
              <a:t>Dodatkowe komentarze</a:t>
            </a:r>
          </a:p>
        </p:txBody>
      </p:sp>
      <p:sp>
        <p:nvSpPr>
          <p:cNvPr id="3" name="Symbol zastępczy zawartości 2">
            <a:extLst>
              <a:ext uri="{FF2B5EF4-FFF2-40B4-BE49-F238E27FC236}">
                <a16:creationId xmlns:a16="http://schemas.microsoft.com/office/drawing/2014/main" xmlns="" id="{00717876-6F48-4AAF-B5D8-F3253F7902E7}"/>
              </a:ext>
            </a:extLst>
          </p:cNvPr>
          <p:cNvSpPr>
            <a:spLocks noGrp="1"/>
          </p:cNvSpPr>
          <p:nvPr>
            <p:ph idx="1"/>
          </p:nvPr>
        </p:nvSpPr>
        <p:spPr/>
        <p:txBody>
          <a:bodyPr>
            <a:normAutofit/>
          </a:bodyPr>
          <a:lstStyle/>
          <a:p>
            <a:pPr marL="0" indent="0">
              <a:buNone/>
            </a:pPr>
            <a:r>
              <a:rPr lang="pl-PL" sz="2400" dirty="0"/>
              <a:t>	</a:t>
            </a:r>
            <a:r>
              <a:rPr lang="pl-PL" sz="2400" b="1" dirty="0"/>
              <a:t>Wyraz o tej samej formie może mieć inne wymagania </a:t>
            </a:r>
            <a:r>
              <a:rPr lang="pl-PL" sz="2400" b="1" dirty="0" err="1"/>
              <a:t>rekcyjne</a:t>
            </a:r>
            <a:r>
              <a:rPr lang="pl-PL" sz="2400" b="1" dirty="0"/>
              <a:t> w zależności od znaczenia, w którym jest użyty.</a:t>
            </a:r>
            <a:r>
              <a:rPr lang="pl-PL" sz="2400" dirty="0"/>
              <a:t> </a:t>
            </a:r>
          </a:p>
          <a:p>
            <a:r>
              <a:rPr lang="pl-PL" sz="2400" dirty="0"/>
              <a:t>Mogą to być znaczenia zupełnie odmienne (wyrazy są homonimami), np. </a:t>
            </a:r>
            <a:r>
              <a:rPr lang="pl-PL" sz="2400" i="1" dirty="0"/>
              <a:t>dowodzić (czego) swojej racji </a:t>
            </a:r>
            <a:r>
              <a:rPr lang="pl-PL" sz="2400" dirty="0"/>
              <a:t>i </a:t>
            </a:r>
            <a:r>
              <a:rPr lang="pl-PL" sz="2400" i="1" dirty="0"/>
              <a:t>dowodzić (czym) oddziałem</a:t>
            </a:r>
            <a:r>
              <a:rPr lang="pl-PL" sz="2400" dirty="0"/>
              <a:t>. </a:t>
            </a:r>
          </a:p>
          <a:p>
            <a:r>
              <a:rPr lang="pl-PL" sz="2400" dirty="0"/>
              <a:t>Mogą to też być wyrazy bliskoznaczne, np. </a:t>
            </a:r>
            <a:r>
              <a:rPr lang="pl-PL" sz="2400" i="1" dirty="0"/>
              <a:t>przekonać do (czego) – do powrotu do domu </a:t>
            </a:r>
            <a:r>
              <a:rPr lang="pl-PL" sz="2400" dirty="0"/>
              <a:t>‘spowodować, że jakaś osoba zmieniła opinię o czymś lub kimś, w jakiejś kwestii’ i </a:t>
            </a:r>
            <a:r>
              <a:rPr lang="pl-PL" sz="2400" i="1" dirty="0"/>
              <a:t>przekonać (o czym) – o potrzebie leczenia</a:t>
            </a:r>
            <a:r>
              <a:rPr lang="pl-PL" sz="2400" dirty="0"/>
              <a:t> ‘spowodować, że jakaś osoba nabrała pewności, że coś jest słuszne lub prawdziwe’. </a:t>
            </a:r>
          </a:p>
        </p:txBody>
      </p:sp>
      <p:pic>
        <p:nvPicPr>
          <p:cNvPr id="4" name="Obraz 3">
            <a:extLst>
              <a:ext uri="{FF2B5EF4-FFF2-40B4-BE49-F238E27FC236}">
                <a16:creationId xmlns:a16="http://schemas.microsoft.com/office/drawing/2014/main" xmlns="" id="{6D1CD685-B90A-49F3-BD99-51FFCE6BFA3F}"/>
              </a:ext>
            </a:extLst>
          </p:cNvPr>
          <p:cNvPicPr>
            <a:picLocks noChangeAspect="1"/>
          </p:cNvPicPr>
          <p:nvPr/>
        </p:nvPicPr>
        <p:blipFill>
          <a:blip r:embed="rId2"/>
          <a:stretch>
            <a:fillRect/>
          </a:stretch>
        </p:blipFill>
        <p:spPr>
          <a:xfrm>
            <a:off x="11058046" y="5757817"/>
            <a:ext cx="1133954" cy="1066892"/>
          </a:xfrm>
          <a:prstGeom prst="rect">
            <a:avLst/>
          </a:prstGeom>
        </p:spPr>
      </p:pic>
      <p:pic>
        <p:nvPicPr>
          <p:cNvPr id="5" name="Obraz 4">
            <a:extLst>
              <a:ext uri="{FF2B5EF4-FFF2-40B4-BE49-F238E27FC236}">
                <a16:creationId xmlns:a16="http://schemas.microsoft.com/office/drawing/2014/main" xmlns="" id="{E48FDD7B-FBB2-4025-8EBC-DE5D8FE9A961}"/>
              </a:ext>
            </a:extLst>
          </p:cNvPr>
          <p:cNvPicPr>
            <a:picLocks noChangeAspect="1"/>
          </p:cNvPicPr>
          <p:nvPr/>
        </p:nvPicPr>
        <p:blipFill>
          <a:blip r:embed="rId3"/>
          <a:stretch>
            <a:fillRect/>
          </a:stretch>
        </p:blipFill>
        <p:spPr>
          <a:xfrm>
            <a:off x="8314976" y="5785251"/>
            <a:ext cx="2664183" cy="1012024"/>
          </a:xfrm>
          <a:prstGeom prst="rect">
            <a:avLst/>
          </a:prstGeom>
        </p:spPr>
      </p:pic>
    </p:spTree>
    <p:extLst>
      <p:ext uri="{BB962C8B-B14F-4D97-AF65-F5344CB8AC3E}">
        <p14:creationId xmlns:p14="http://schemas.microsoft.com/office/powerpoint/2010/main" val="1891850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94236FF-D49C-40F0-BA8A-A4D990DF53CC}"/>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1F436F2E-DF29-4635-BE94-F4BE935293C4}"/>
              </a:ext>
            </a:extLst>
          </p:cNvPr>
          <p:cNvSpPr>
            <a:spLocks noGrp="1"/>
          </p:cNvSpPr>
          <p:nvPr>
            <p:ph idx="1"/>
          </p:nvPr>
        </p:nvSpPr>
        <p:spPr/>
        <p:txBody>
          <a:bodyPr/>
          <a:lstStyle/>
          <a:p>
            <a:r>
              <a:rPr lang="pl-PL" sz="2400" dirty="0"/>
              <a:t>Różną rekcję mogę mieć czasowniki o odmiennych przedrostkach, np. </a:t>
            </a:r>
            <a:r>
              <a:rPr lang="pl-PL" sz="2400" i="1" dirty="0"/>
              <a:t>użyć czego (szminki)</a:t>
            </a:r>
            <a:r>
              <a:rPr lang="pl-PL" sz="2400" dirty="0"/>
              <a:t>, ale </a:t>
            </a:r>
            <a:r>
              <a:rPr lang="pl-PL" sz="2400" i="1" dirty="0"/>
              <a:t>zażyć co (zażyć lek, narkotyk, truciznę)</a:t>
            </a:r>
            <a:r>
              <a:rPr lang="pl-PL" sz="2400" dirty="0"/>
              <a:t>, za to </a:t>
            </a:r>
            <a:r>
              <a:rPr lang="pl-PL" sz="2400" i="1" dirty="0"/>
              <a:t>zażyć czego </a:t>
            </a:r>
            <a:r>
              <a:rPr lang="pl-PL" sz="2400" dirty="0"/>
              <a:t>w znaczeniu ‘skorzystać z czegoś przyjemnego’ (</a:t>
            </a:r>
            <a:r>
              <a:rPr lang="pl-PL" sz="2400" i="1" dirty="0"/>
              <a:t>zażyć rozkoszy, przyjemności, relaksu</a:t>
            </a:r>
            <a:r>
              <a:rPr lang="pl-PL" sz="2400" dirty="0"/>
              <a:t>).</a:t>
            </a:r>
          </a:p>
          <a:p>
            <a:r>
              <a:rPr lang="pl-PL" sz="2400" dirty="0"/>
              <a:t>Różnić się rekcją mogą czasowniki dokonane i niedokonane (bez przedrostka i z przedrostkiem</a:t>
            </a:r>
            <a:r>
              <a:rPr lang="pl-PL" sz="2400" i="1" dirty="0"/>
              <a:t>): bronić czego (ojczyzny) – obronić co (ojczyznę)</a:t>
            </a:r>
            <a:r>
              <a:rPr lang="pl-PL" sz="2400" dirty="0"/>
              <a:t>, </a:t>
            </a:r>
            <a:r>
              <a:rPr lang="pl-PL" sz="2400" i="1" dirty="0"/>
              <a:t>szukać czego (informacji) – wyszukać co (informację)</a:t>
            </a:r>
            <a:r>
              <a:rPr lang="pl-PL" sz="2400" dirty="0"/>
              <a:t>. </a:t>
            </a:r>
          </a:p>
          <a:p>
            <a:endParaRPr lang="pl-PL" dirty="0"/>
          </a:p>
        </p:txBody>
      </p:sp>
      <p:pic>
        <p:nvPicPr>
          <p:cNvPr id="4" name="Obraz 3">
            <a:extLst>
              <a:ext uri="{FF2B5EF4-FFF2-40B4-BE49-F238E27FC236}">
                <a16:creationId xmlns:a16="http://schemas.microsoft.com/office/drawing/2014/main" xmlns="" id="{BC938D72-6687-4C1B-82B8-07718AB78402}"/>
              </a:ext>
            </a:extLst>
          </p:cNvPr>
          <p:cNvPicPr>
            <a:picLocks noChangeAspect="1"/>
          </p:cNvPicPr>
          <p:nvPr/>
        </p:nvPicPr>
        <p:blipFill>
          <a:blip r:embed="rId2"/>
          <a:stretch>
            <a:fillRect/>
          </a:stretch>
        </p:blipFill>
        <p:spPr>
          <a:xfrm>
            <a:off x="11043830" y="5789893"/>
            <a:ext cx="1133954" cy="1066892"/>
          </a:xfrm>
          <a:prstGeom prst="rect">
            <a:avLst/>
          </a:prstGeom>
        </p:spPr>
      </p:pic>
      <p:pic>
        <p:nvPicPr>
          <p:cNvPr id="5" name="Obraz 4">
            <a:extLst>
              <a:ext uri="{FF2B5EF4-FFF2-40B4-BE49-F238E27FC236}">
                <a16:creationId xmlns:a16="http://schemas.microsoft.com/office/drawing/2014/main" xmlns="" id="{B9D251A4-1FB9-4BAF-A0A0-128C6A4BA4C0}"/>
              </a:ext>
            </a:extLst>
          </p:cNvPr>
          <p:cNvPicPr>
            <a:picLocks noChangeAspect="1"/>
          </p:cNvPicPr>
          <p:nvPr/>
        </p:nvPicPr>
        <p:blipFill>
          <a:blip r:embed="rId3"/>
          <a:stretch>
            <a:fillRect/>
          </a:stretch>
        </p:blipFill>
        <p:spPr>
          <a:xfrm>
            <a:off x="8208740" y="5817327"/>
            <a:ext cx="2664183" cy="1012024"/>
          </a:xfrm>
          <a:prstGeom prst="rect">
            <a:avLst/>
          </a:prstGeom>
        </p:spPr>
      </p:pic>
    </p:spTree>
    <p:extLst>
      <p:ext uri="{BB962C8B-B14F-4D97-AF65-F5344CB8AC3E}">
        <p14:creationId xmlns:p14="http://schemas.microsoft.com/office/powerpoint/2010/main" val="34660674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1E441A4-9B9C-481A-A9E0-2A7FA94B6021}"/>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xmlns="" id="{3892609C-FAEB-43BE-B249-C62BB8A5BE03}"/>
              </a:ext>
            </a:extLst>
          </p:cNvPr>
          <p:cNvSpPr>
            <a:spLocks noGrp="1"/>
          </p:cNvSpPr>
          <p:nvPr>
            <p:ph idx="1"/>
          </p:nvPr>
        </p:nvSpPr>
        <p:spPr/>
        <p:txBody>
          <a:bodyPr>
            <a:normAutofit/>
          </a:bodyPr>
          <a:lstStyle/>
          <a:p>
            <a:r>
              <a:rPr lang="pl-PL" sz="2400" dirty="0"/>
              <a:t>Niektóre czasowniki o rekcji dopełniaczowej mogą się pojawiać w polszczyźnie niektórych jej użytkowników w kraju w niewłaściwej formie biernika, np. : </a:t>
            </a:r>
            <a:r>
              <a:rPr lang="pl-PL" sz="2400" i="1" dirty="0"/>
              <a:t>szukać (co), potrzebować (co), używać (co)</a:t>
            </a:r>
            <a:r>
              <a:rPr lang="pl-PL" sz="2400" dirty="0"/>
              <a:t>.</a:t>
            </a:r>
          </a:p>
        </p:txBody>
      </p:sp>
      <p:pic>
        <p:nvPicPr>
          <p:cNvPr id="4" name="Obraz 3">
            <a:extLst>
              <a:ext uri="{FF2B5EF4-FFF2-40B4-BE49-F238E27FC236}">
                <a16:creationId xmlns:a16="http://schemas.microsoft.com/office/drawing/2014/main" xmlns="" id="{F87B2952-4C92-469F-B4A5-BE93BD931835}"/>
              </a:ext>
            </a:extLst>
          </p:cNvPr>
          <p:cNvPicPr>
            <a:picLocks noChangeAspect="1"/>
          </p:cNvPicPr>
          <p:nvPr/>
        </p:nvPicPr>
        <p:blipFill>
          <a:blip r:embed="rId2"/>
          <a:stretch>
            <a:fillRect/>
          </a:stretch>
        </p:blipFill>
        <p:spPr>
          <a:xfrm>
            <a:off x="11037331" y="5789893"/>
            <a:ext cx="1133954" cy="1066892"/>
          </a:xfrm>
          <a:prstGeom prst="rect">
            <a:avLst/>
          </a:prstGeom>
        </p:spPr>
      </p:pic>
      <p:pic>
        <p:nvPicPr>
          <p:cNvPr id="5" name="Obraz 4">
            <a:extLst>
              <a:ext uri="{FF2B5EF4-FFF2-40B4-BE49-F238E27FC236}">
                <a16:creationId xmlns:a16="http://schemas.microsoft.com/office/drawing/2014/main" xmlns="" id="{0041D3E7-08DD-47D9-AC17-B730E777B4F0}"/>
              </a:ext>
            </a:extLst>
          </p:cNvPr>
          <p:cNvPicPr>
            <a:picLocks noChangeAspect="1"/>
          </p:cNvPicPr>
          <p:nvPr/>
        </p:nvPicPr>
        <p:blipFill>
          <a:blip r:embed="rId3"/>
          <a:stretch>
            <a:fillRect/>
          </a:stretch>
        </p:blipFill>
        <p:spPr>
          <a:xfrm>
            <a:off x="8297221" y="5844761"/>
            <a:ext cx="2664183" cy="1012024"/>
          </a:xfrm>
          <a:prstGeom prst="rect">
            <a:avLst/>
          </a:prstGeom>
        </p:spPr>
      </p:pic>
    </p:spTree>
    <p:extLst>
      <p:ext uri="{BB962C8B-B14F-4D97-AF65-F5344CB8AC3E}">
        <p14:creationId xmlns:p14="http://schemas.microsoft.com/office/powerpoint/2010/main" val="40908359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26DF848-5E7D-4A82-BA6C-AB510364A3EE}"/>
              </a:ext>
            </a:extLst>
          </p:cNvPr>
          <p:cNvSpPr>
            <a:spLocks noGrp="1"/>
          </p:cNvSpPr>
          <p:nvPr>
            <p:ph type="title"/>
          </p:nvPr>
        </p:nvSpPr>
        <p:spPr/>
        <p:txBody>
          <a:bodyPr/>
          <a:lstStyle/>
          <a:p>
            <a:r>
              <a:rPr lang="pl-PL" dirty="0"/>
              <a:t>Ćwiczenia</a:t>
            </a:r>
          </a:p>
        </p:txBody>
      </p:sp>
      <p:sp>
        <p:nvSpPr>
          <p:cNvPr id="3" name="Symbol zastępczy zawartości 2">
            <a:extLst>
              <a:ext uri="{FF2B5EF4-FFF2-40B4-BE49-F238E27FC236}">
                <a16:creationId xmlns:a16="http://schemas.microsoft.com/office/drawing/2014/main" xmlns="" id="{208E3756-E0D2-4E6E-B9F3-81C311D2BA4B}"/>
              </a:ext>
            </a:extLst>
          </p:cNvPr>
          <p:cNvSpPr>
            <a:spLocks noGrp="1"/>
          </p:cNvSpPr>
          <p:nvPr>
            <p:ph idx="1"/>
          </p:nvPr>
        </p:nvSpPr>
        <p:spPr>
          <a:xfrm>
            <a:off x="519048" y="2242639"/>
            <a:ext cx="11029616" cy="4380103"/>
          </a:xfrm>
        </p:spPr>
        <p:txBody>
          <a:bodyPr>
            <a:normAutofit lnSpcReduction="10000"/>
          </a:bodyPr>
          <a:lstStyle/>
          <a:p>
            <a:pPr marL="0" indent="0">
              <a:buNone/>
            </a:pPr>
            <a:r>
              <a:rPr lang="pl-PL" sz="2400" b="1" dirty="0"/>
              <a:t>Proszę dopasować przyimki do odpowiednich kontekstów (przyimki mogą się powtarzać).</a:t>
            </a:r>
          </a:p>
          <a:p>
            <a:pPr marL="0" indent="0">
              <a:buNone/>
            </a:pPr>
            <a:r>
              <a:rPr lang="pl-PL" sz="2400" dirty="0"/>
              <a:t>Przykład: </a:t>
            </a:r>
            <a:r>
              <a:rPr lang="pl-PL" sz="2400" i="1" dirty="0"/>
              <a:t>prawo ______ wolności – prawo do wolności</a:t>
            </a:r>
            <a:r>
              <a:rPr lang="pl-PL" sz="2400" dirty="0"/>
              <a:t>.</a:t>
            </a:r>
          </a:p>
          <a:p>
            <a:pPr marL="0" indent="0">
              <a:buNone/>
            </a:pPr>
            <a:endParaRPr lang="pl-PL" sz="2400" dirty="0"/>
          </a:p>
          <a:p>
            <a:pPr marL="0" indent="0">
              <a:buNone/>
            </a:pPr>
            <a:r>
              <a:rPr lang="pl-PL" sz="2400" dirty="0"/>
              <a:t>Przyimki:  </a:t>
            </a:r>
            <a:r>
              <a:rPr lang="pl-PL" sz="2400" dirty="0">
                <a:solidFill>
                  <a:schemeClr val="accent3">
                    <a:lumMod val="75000"/>
                  </a:schemeClr>
                </a:solidFill>
              </a:rPr>
              <a:t>do, od, dla, z</a:t>
            </a:r>
          </a:p>
          <a:p>
            <a:pPr marL="0" indent="0">
              <a:buNone/>
            </a:pPr>
            <a:endParaRPr lang="pl-PL" sz="2400" dirty="0"/>
          </a:p>
          <a:p>
            <a:pPr marL="0" indent="0">
              <a:buNone/>
            </a:pPr>
            <a:r>
              <a:rPr lang="pl-PL" sz="2400" dirty="0"/>
              <a:t>a)	wyzwolenie _______ pęt;</a:t>
            </a:r>
          </a:p>
          <a:p>
            <a:pPr marL="0" indent="0">
              <a:buNone/>
            </a:pPr>
            <a:r>
              <a:rPr lang="pl-PL" sz="2400" dirty="0"/>
              <a:t>b)	podziw ________ zwyciężczyni; </a:t>
            </a:r>
          </a:p>
          <a:p>
            <a:pPr marL="0" indent="0">
              <a:buNone/>
            </a:pPr>
            <a:r>
              <a:rPr lang="pl-PL" sz="2400" dirty="0"/>
              <a:t>c)	pogarda ______ zdrajczyni;</a:t>
            </a:r>
          </a:p>
          <a:p>
            <a:pPr marL="0" indent="0">
              <a:buNone/>
            </a:pPr>
            <a:endParaRPr lang="pl-PL" dirty="0"/>
          </a:p>
          <a:p>
            <a:pPr marL="0" indent="0">
              <a:buNone/>
            </a:pPr>
            <a:endParaRPr lang="pl-PL" dirty="0"/>
          </a:p>
        </p:txBody>
      </p:sp>
      <p:pic>
        <p:nvPicPr>
          <p:cNvPr id="4" name="Obraz 3">
            <a:extLst>
              <a:ext uri="{FF2B5EF4-FFF2-40B4-BE49-F238E27FC236}">
                <a16:creationId xmlns:a16="http://schemas.microsoft.com/office/drawing/2014/main" xmlns="" id="{F56A58E7-F466-459F-9415-FEB5BFE7914A}"/>
              </a:ext>
            </a:extLst>
          </p:cNvPr>
          <p:cNvPicPr>
            <a:picLocks noChangeAspect="1"/>
          </p:cNvPicPr>
          <p:nvPr/>
        </p:nvPicPr>
        <p:blipFill>
          <a:blip r:embed="rId2"/>
          <a:stretch>
            <a:fillRect/>
          </a:stretch>
        </p:blipFill>
        <p:spPr>
          <a:xfrm>
            <a:off x="11043831" y="5791108"/>
            <a:ext cx="1133954" cy="1066892"/>
          </a:xfrm>
          <a:prstGeom prst="rect">
            <a:avLst/>
          </a:prstGeom>
        </p:spPr>
      </p:pic>
      <p:pic>
        <p:nvPicPr>
          <p:cNvPr id="5" name="Obraz 4">
            <a:extLst>
              <a:ext uri="{FF2B5EF4-FFF2-40B4-BE49-F238E27FC236}">
                <a16:creationId xmlns:a16="http://schemas.microsoft.com/office/drawing/2014/main" xmlns="" id="{99510262-C390-42E5-9A23-B1F02E74E091}"/>
              </a:ext>
            </a:extLst>
          </p:cNvPr>
          <p:cNvPicPr>
            <a:picLocks noChangeAspect="1"/>
          </p:cNvPicPr>
          <p:nvPr/>
        </p:nvPicPr>
        <p:blipFill>
          <a:blip r:embed="rId3"/>
          <a:stretch>
            <a:fillRect/>
          </a:stretch>
        </p:blipFill>
        <p:spPr>
          <a:xfrm>
            <a:off x="8503936" y="5818542"/>
            <a:ext cx="2664183" cy="1012024"/>
          </a:xfrm>
          <a:prstGeom prst="rect">
            <a:avLst/>
          </a:prstGeom>
        </p:spPr>
      </p:pic>
    </p:spTree>
    <p:extLst>
      <p:ext uri="{BB962C8B-B14F-4D97-AF65-F5344CB8AC3E}">
        <p14:creationId xmlns:p14="http://schemas.microsoft.com/office/powerpoint/2010/main" val="539731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C069DCA-18C9-4450-9948-5CB9A672437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8ADAE99B-3273-44E3-9796-F02FE49ADC73}"/>
              </a:ext>
            </a:extLst>
          </p:cNvPr>
          <p:cNvSpPr>
            <a:spLocks noGrp="1"/>
          </p:cNvSpPr>
          <p:nvPr>
            <p:ph idx="1"/>
          </p:nvPr>
        </p:nvSpPr>
        <p:spPr/>
        <p:txBody>
          <a:bodyPr/>
          <a:lstStyle/>
          <a:p>
            <a:pPr marL="0" lvl="0" indent="0">
              <a:spcBef>
                <a:spcPts val="1000"/>
              </a:spcBef>
              <a:spcAft>
                <a:spcPts val="0"/>
              </a:spcAft>
              <a:buClr>
                <a:srgbClr val="B01513"/>
              </a:buClr>
              <a:buSzPct val="80000"/>
              <a:buNone/>
            </a:pPr>
            <a:r>
              <a:rPr lang="pl-PL" sz="2400" dirty="0">
                <a:solidFill>
                  <a:prstClr val="black">
                    <a:lumMod val="75000"/>
                    <a:lumOff val="25000"/>
                  </a:prstClr>
                </a:solidFill>
                <a:latin typeface="Century Gothic" panose="020B0502020202020204"/>
              </a:rPr>
              <a:t>	</a:t>
            </a:r>
            <a:r>
              <a:rPr lang="pl-PL" sz="2400" b="1" dirty="0">
                <a:solidFill>
                  <a:prstClr val="black">
                    <a:lumMod val="75000"/>
                    <a:lumOff val="25000"/>
                  </a:prstClr>
                </a:solidFill>
                <a:latin typeface="Century Gothic" panose="020B0502020202020204"/>
              </a:rPr>
              <a:t>„Właściwe użycia składniowe polszczyzny. </a:t>
            </a:r>
          </a:p>
          <a:p>
            <a:pPr marL="0" lvl="0" indent="0">
              <a:spcBef>
                <a:spcPts val="1000"/>
              </a:spcBef>
              <a:spcAft>
                <a:spcPts val="0"/>
              </a:spcAft>
              <a:buClr>
                <a:srgbClr val="B01513"/>
              </a:buClr>
              <a:buSzPct val="80000"/>
              <a:buNone/>
            </a:pPr>
            <a:r>
              <a:rPr lang="pl-PL" sz="2400" b="1" dirty="0">
                <a:solidFill>
                  <a:prstClr val="black">
                    <a:lumMod val="75000"/>
                    <a:lumOff val="25000"/>
                  </a:prstClr>
                </a:solidFill>
                <a:latin typeface="Century Gothic" panose="020B0502020202020204"/>
              </a:rPr>
              <a:t>	Poradnik z ćwiczeniami nie tylko dla Ukraińców”</a:t>
            </a:r>
          </a:p>
          <a:p>
            <a:endParaRPr lang="pl-PL" dirty="0"/>
          </a:p>
        </p:txBody>
      </p:sp>
      <p:pic>
        <p:nvPicPr>
          <p:cNvPr id="4" name="Obraz 3">
            <a:extLst>
              <a:ext uri="{FF2B5EF4-FFF2-40B4-BE49-F238E27FC236}">
                <a16:creationId xmlns:a16="http://schemas.microsoft.com/office/drawing/2014/main" xmlns="" id="{99F9F467-8890-4FC0-A407-875E26612F6C}"/>
              </a:ext>
            </a:extLst>
          </p:cNvPr>
          <p:cNvPicPr>
            <a:picLocks noChangeAspect="1"/>
          </p:cNvPicPr>
          <p:nvPr/>
        </p:nvPicPr>
        <p:blipFill>
          <a:blip r:embed="rId2"/>
          <a:stretch>
            <a:fillRect/>
          </a:stretch>
        </p:blipFill>
        <p:spPr>
          <a:xfrm>
            <a:off x="7959868" y="5649832"/>
            <a:ext cx="2664183" cy="1012024"/>
          </a:xfrm>
          <a:prstGeom prst="rect">
            <a:avLst/>
          </a:prstGeom>
        </p:spPr>
      </p:pic>
      <p:pic>
        <p:nvPicPr>
          <p:cNvPr id="5" name="Obraz 4">
            <a:extLst>
              <a:ext uri="{FF2B5EF4-FFF2-40B4-BE49-F238E27FC236}">
                <a16:creationId xmlns:a16="http://schemas.microsoft.com/office/drawing/2014/main" xmlns="" id="{C3C5D22E-9B38-4B6B-BDF1-667F4BCFAD21}"/>
              </a:ext>
            </a:extLst>
          </p:cNvPr>
          <p:cNvPicPr>
            <a:picLocks noChangeAspect="1"/>
          </p:cNvPicPr>
          <p:nvPr/>
        </p:nvPicPr>
        <p:blipFill>
          <a:blip r:embed="rId3"/>
          <a:stretch>
            <a:fillRect/>
          </a:stretch>
        </p:blipFill>
        <p:spPr>
          <a:xfrm>
            <a:off x="10979912" y="5726882"/>
            <a:ext cx="1133954" cy="1066892"/>
          </a:xfrm>
          <a:prstGeom prst="rect">
            <a:avLst/>
          </a:prstGeom>
        </p:spPr>
      </p:pic>
    </p:spTree>
    <p:extLst>
      <p:ext uri="{BB962C8B-B14F-4D97-AF65-F5344CB8AC3E}">
        <p14:creationId xmlns:p14="http://schemas.microsoft.com/office/powerpoint/2010/main" val="6247669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A2584FC-8640-40B5-883D-60EEF627E7B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E002F3F-2AF4-485C-9A68-0890FCFA809D}"/>
              </a:ext>
            </a:extLst>
          </p:cNvPr>
          <p:cNvSpPr>
            <a:spLocks noGrp="1"/>
          </p:cNvSpPr>
          <p:nvPr>
            <p:ph idx="1"/>
          </p:nvPr>
        </p:nvSpPr>
        <p:spPr/>
        <p:txBody>
          <a:bodyPr>
            <a:normAutofit fontScale="92500" lnSpcReduction="10000"/>
          </a:bodyPr>
          <a:lstStyle/>
          <a:p>
            <a:pPr marL="0" indent="0">
              <a:buNone/>
            </a:pPr>
            <a:r>
              <a:rPr lang="pl-PL" sz="2400" dirty="0"/>
              <a:t>d)	powody _________ dumy; </a:t>
            </a:r>
          </a:p>
          <a:p>
            <a:pPr marL="0" indent="0">
              <a:buNone/>
            </a:pPr>
            <a:r>
              <a:rPr lang="pl-PL" sz="2400" dirty="0"/>
              <a:t>e)	duma _________ dzieci; </a:t>
            </a:r>
          </a:p>
          <a:p>
            <a:pPr marL="0" indent="0">
              <a:buNone/>
            </a:pPr>
            <a:r>
              <a:rPr lang="pl-PL" sz="2400" dirty="0"/>
              <a:t>f)	żel ________ włosów; </a:t>
            </a:r>
          </a:p>
          <a:p>
            <a:pPr marL="0" indent="0">
              <a:buNone/>
            </a:pPr>
            <a:r>
              <a:rPr lang="pl-PL" sz="2400" dirty="0"/>
              <a:t>g)	pan _______ polskiego; </a:t>
            </a:r>
          </a:p>
          <a:p>
            <a:pPr marL="0" indent="0">
              <a:buNone/>
            </a:pPr>
            <a:r>
              <a:rPr lang="pl-PL" sz="2400" dirty="0"/>
              <a:t>h)	czuły _______ bliskich;</a:t>
            </a:r>
          </a:p>
          <a:p>
            <a:pPr marL="0" indent="0">
              <a:buNone/>
            </a:pPr>
            <a:r>
              <a:rPr lang="pl-PL" sz="2400" dirty="0"/>
              <a:t>i)	oczyszczenie _________zarzutów;</a:t>
            </a:r>
          </a:p>
          <a:p>
            <a:pPr marL="0" indent="0">
              <a:buNone/>
            </a:pPr>
            <a:r>
              <a:rPr lang="pl-PL" sz="2400" dirty="0"/>
              <a:t>j)	krem _________ rąk; </a:t>
            </a:r>
          </a:p>
          <a:p>
            <a:pPr marL="0" indent="0">
              <a:buNone/>
            </a:pPr>
            <a:r>
              <a:rPr lang="pl-PL" sz="2400" dirty="0"/>
              <a:t>k)	rezygnacja ________ pracy;</a:t>
            </a:r>
          </a:p>
          <a:p>
            <a:endParaRPr lang="pl-PL" dirty="0"/>
          </a:p>
        </p:txBody>
      </p:sp>
      <p:pic>
        <p:nvPicPr>
          <p:cNvPr id="4" name="Obraz 3">
            <a:extLst>
              <a:ext uri="{FF2B5EF4-FFF2-40B4-BE49-F238E27FC236}">
                <a16:creationId xmlns:a16="http://schemas.microsoft.com/office/drawing/2014/main" xmlns="" id="{69CE0BCC-24E0-4DCD-9F64-A73C719D8E95}"/>
              </a:ext>
            </a:extLst>
          </p:cNvPr>
          <p:cNvPicPr>
            <a:picLocks noChangeAspect="1"/>
          </p:cNvPicPr>
          <p:nvPr/>
        </p:nvPicPr>
        <p:blipFill>
          <a:blip r:embed="rId2"/>
          <a:stretch>
            <a:fillRect/>
          </a:stretch>
        </p:blipFill>
        <p:spPr>
          <a:xfrm>
            <a:off x="11058046" y="5789893"/>
            <a:ext cx="1133954" cy="1066892"/>
          </a:xfrm>
          <a:prstGeom prst="rect">
            <a:avLst/>
          </a:prstGeom>
        </p:spPr>
      </p:pic>
      <p:pic>
        <p:nvPicPr>
          <p:cNvPr id="5" name="Obraz 4">
            <a:extLst>
              <a:ext uri="{FF2B5EF4-FFF2-40B4-BE49-F238E27FC236}">
                <a16:creationId xmlns:a16="http://schemas.microsoft.com/office/drawing/2014/main" xmlns="" id="{CBDAE145-EF0A-461C-A753-0C286BB2AEB1}"/>
              </a:ext>
            </a:extLst>
          </p:cNvPr>
          <p:cNvPicPr>
            <a:picLocks noChangeAspect="1"/>
          </p:cNvPicPr>
          <p:nvPr/>
        </p:nvPicPr>
        <p:blipFill>
          <a:blip r:embed="rId3"/>
          <a:stretch>
            <a:fillRect/>
          </a:stretch>
        </p:blipFill>
        <p:spPr>
          <a:xfrm>
            <a:off x="8323854" y="5844761"/>
            <a:ext cx="2664183" cy="1012024"/>
          </a:xfrm>
          <a:prstGeom prst="rect">
            <a:avLst/>
          </a:prstGeom>
        </p:spPr>
      </p:pic>
    </p:spTree>
    <p:extLst>
      <p:ext uri="{BB962C8B-B14F-4D97-AF65-F5344CB8AC3E}">
        <p14:creationId xmlns:p14="http://schemas.microsoft.com/office/powerpoint/2010/main" val="6519852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C437148-93CE-495C-9AD9-9A67350736D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E8816FA-37B8-452A-89F6-BB6C9DEB5822}"/>
              </a:ext>
            </a:extLst>
          </p:cNvPr>
          <p:cNvSpPr>
            <a:spLocks noGrp="1"/>
          </p:cNvSpPr>
          <p:nvPr>
            <p:ph idx="1"/>
          </p:nvPr>
        </p:nvSpPr>
        <p:spPr/>
        <p:txBody>
          <a:bodyPr/>
          <a:lstStyle/>
          <a:p>
            <a:pPr marL="0" indent="0">
              <a:buNone/>
            </a:pPr>
            <a:r>
              <a:rPr lang="pl-PL" sz="2400" dirty="0"/>
              <a:t>l)	wyjście __________ teatru;</a:t>
            </a:r>
          </a:p>
          <a:p>
            <a:pPr marL="0" indent="0">
              <a:buNone/>
            </a:pPr>
            <a:r>
              <a:rPr lang="pl-PL" sz="2400" dirty="0"/>
              <a:t>m)	alternatywa __________ kapitalizmu,</a:t>
            </a:r>
          </a:p>
          <a:p>
            <a:pPr marL="0" indent="0">
              <a:buNone/>
            </a:pPr>
            <a:r>
              <a:rPr lang="pl-PL" sz="2400" dirty="0"/>
              <a:t>n)	pukanie ________ drzwi;</a:t>
            </a:r>
          </a:p>
          <a:p>
            <a:pPr marL="0" indent="0">
              <a:buNone/>
            </a:pPr>
            <a:r>
              <a:rPr lang="pl-PL" sz="2400" dirty="0"/>
              <a:t>o)	podręcznik _________ kultury języka;</a:t>
            </a:r>
          </a:p>
          <a:p>
            <a:pPr marL="0" indent="0">
              <a:buNone/>
            </a:pPr>
            <a:r>
              <a:rPr lang="pl-PL" sz="2400" dirty="0"/>
              <a:t>p)	podręcznik _________ liceum.</a:t>
            </a:r>
          </a:p>
          <a:p>
            <a:endParaRPr lang="pl-PL" dirty="0"/>
          </a:p>
        </p:txBody>
      </p:sp>
      <p:pic>
        <p:nvPicPr>
          <p:cNvPr id="4" name="Obraz 3">
            <a:extLst>
              <a:ext uri="{FF2B5EF4-FFF2-40B4-BE49-F238E27FC236}">
                <a16:creationId xmlns:a16="http://schemas.microsoft.com/office/drawing/2014/main" xmlns="" id="{D7C65A86-650A-4833-9391-A50EF9B5ACA5}"/>
              </a:ext>
            </a:extLst>
          </p:cNvPr>
          <p:cNvPicPr>
            <a:picLocks noChangeAspect="1"/>
          </p:cNvPicPr>
          <p:nvPr/>
        </p:nvPicPr>
        <p:blipFill>
          <a:blip r:embed="rId2"/>
          <a:stretch>
            <a:fillRect/>
          </a:stretch>
        </p:blipFill>
        <p:spPr>
          <a:xfrm>
            <a:off x="11058046" y="5789893"/>
            <a:ext cx="1133954" cy="1066892"/>
          </a:xfrm>
          <a:prstGeom prst="rect">
            <a:avLst/>
          </a:prstGeom>
        </p:spPr>
      </p:pic>
      <p:pic>
        <p:nvPicPr>
          <p:cNvPr id="5" name="Obraz 4">
            <a:extLst>
              <a:ext uri="{FF2B5EF4-FFF2-40B4-BE49-F238E27FC236}">
                <a16:creationId xmlns:a16="http://schemas.microsoft.com/office/drawing/2014/main" xmlns="" id="{C7FD2F69-FFA8-4C43-84C2-EA78B33C613B}"/>
              </a:ext>
            </a:extLst>
          </p:cNvPr>
          <p:cNvPicPr>
            <a:picLocks noChangeAspect="1"/>
          </p:cNvPicPr>
          <p:nvPr/>
        </p:nvPicPr>
        <p:blipFill>
          <a:blip r:embed="rId3"/>
          <a:stretch>
            <a:fillRect/>
          </a:stretch>
        </p:blipFill>
        <p:spPr>
          <a:xfrm>
            <a:off x="8199566" y="5803991"/>
            <a:ext cx="2664183" cy="1012024"/>
          </a:xfrm>
          <a:prstGeom prst="rect">
            <a:avLst/>
          </a:prstGeom>
        </p:spPr>
      </p:pic>
    </p:spTree>
    <p:extLst>
      <p:ext uri="{BB962C8B-B14F-4D97-AF65-F5344CB8AC3E}">
        <p14:creationId xmlns:p14="http://schemas.microsoft.com/office/powerpoint/2010/main" val="34088153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A06D7BF-C1FC-4176-B7DB-67289FA7C15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E4E6AFBA-12CE-4AAE-A99D-0BF608E1CB10}"/>
              </a:ext>
            </a:extLst>
          </p:cNvPr>
          <p:cNvSpPr>
            <a:spLocks noGrp="1"/>
          </p:cNvSpPr>
          <p:nvPr>
            <p:ph idx="1"/>
          </p:nvPr>
        </p:nvSpPr>
        <p:spPr/>
        <p:txBody>
          <a:bodyPr>
            <a:normAutofit/>
          </a:bodyPr>
          <a:lstStyle/>
          <a:p>
            <a:pPr marL="0" indent="0">
              <a:buNone/>
            </a:pPr>
            <a:r>
              <a:rPr lang="pl-PL" sz="2800" dirty="0"/>
              <a:t>Klucz: a) wyzwolony z pęt; b) podziw dla zwyciężczyni; c) pogarda dla zdrajczyni; d) powody do dumy; e) duma z dzieci; f) żel do włosów; g) pan od polskiego; h) czuły dla  bliskich; i) oczyszczenie z zarzutów; j) krem do rąk; k) rezygnacja z pracy; l) wyjście do teatru / z teatru; m) alternatywa dla kapitalizmu; n) pukanie do drzwi; o) podręcznik do kultury języka; p) podręcznik do liceum / dla liceum.</a:t>
            </a:r>
          </a:p>
        </p:txBody>
      </p:sp>
      <p:pic>
        <p:nvPicPr>
          <p:cNvPr id="4" name="Obraz 3">
            <a:extLst>
              <a:ext uri="{FF2B5EF4-FFF2-40B4-BE49-F238E27FC236}">
                <a16:creationId xmlns:a16="http://schemas.microsoft.com/office/drawing/2014/main" xmlns="" id="{4BA90ECC-37A1-4CF6-B297-BFF7486ACE59}"/>
              </a:ext>
            </a:extLst>
          </p:cNvPr>
          <p:cNvPicPr>
            <a:picLocks noChangeAspect="1"/>
          </p:cNvPicPr>
          <p:nvPr/>
        </p:nvPicPr>
        <p:blipFill>
          <a:blip r:embed="rId2"/>
          <a:stretch>
            <a:fillRect/>
          </a:stretch>
        </p:blipFill>
        <p:spPr>
          <a:xfrm>
            <a:off x="11058046" y="5766694"/>
            <a:ext cx="1133954" cy="1066892"/>
          </a:xfrm>
          <a:prstGeom prst="rect">
            <a:avLst/>
          </a:prstGeom>
        </p:spPr>
      </p:pic>
      <p:pic>
        <p:nvPicPr>
          <p:cNvPr id="5" name="Obraz 4">
            <a:extLst>
              <a:ext uri="{FF2B5EF4-FFF2-40B4-BE49-F238E27FC236}">
                <a16:creationId xmlns:a16="http://schemas.microsoft.com/office/drawing/2014/main" xmlns="" id="{7B017FF9-0EA7-4D2D-863F-C927ADAA5CE9}"/>
              </a:ext>
            </a:extLst>
          </p:cNvPr>
          <p:cNvPicPr>
            <a:picLocks noChangeAspect="1"/>
          </p:cNvPicPr>
          <p:nvPr/>
        </p:nvPicPr>
        <p:blipFill>
          <a:blip r:embed="rId3"/>
          <a:stretch>
            <a:fillRect/>
          </a:stretch>
        </p:blipFill>
        <p:spPr>
          <a:xfrm>
            <a:off x="8393863" y="5766694"/>
            <a:ext cx="2664183" cy="1012024"/>
          </a:xfrm>
          <a:prstGeom prst="rect">
            <a:avLst/>
          </a:prstGeom>
        </p:spPr>
      </p:pic>
    </p:spTree>
    <p:extLst>
      <p:ext uri="{BB962C8B-B14F-4D97-AF65-F5344CB8AC3E}">
        <p14:creationId xmlns:p14="http://schemas.microsoft.com/office/powerpoint/2010/main" val="38335340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BCE143C-F24D-4B81-B910-2DCEA0F55FF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03913DD1-1731-4A92-975C-A329CB165D77}"/>
              </a:ext>
            </a:extLst>
          </p:cNvPr>
          <p:cNvSpPr>
            <a:spLocks noGrp="1"/>
          </p:cNvSpPr>
          <p:nvPr>
            <p:ph idx="1"/>
          </p:nvPr>
        </p:nvSpPr>
        <p:spPr/>
        <p:txBody>
          <a:bodyPr>
            <a:normAutofit/>
          </a:bodyPr>
          <a:lstStyle/>
          <a:p>
            <a:pPr marL="0" indent="0">
              <a:buNone/>
            </a:pPr>
            <a:r>
              <a:rPr lang="pl-PL" sz="2400" b="1" dirty="0"/>
              <a:t>Proszę użyć wyrazów w nawiasie w potrzebnej formie, ewentualnie z przyimkiem.</a:t>
            </a:r>
          </a:p>
          <a:p>
            <a:pPr marL="0" indent="0">
              <a:buNone/>
            </a:pPr>
            <a:r>
              <a:rPr lang="pl-PL" sz="2400" dirty="0"/>
              <a:t>Przykład: </a:t>
            </a:r>
            <a:r>
              <a:rPr lang="pl-PL" sz="2400" i="1" dirty="0"/>
              <a:t>Ten zawód wymaga od pracownika (uwaga, koncentracja, rzetelność) _________________ . – Ten zawód wymaga od pracownika </a:t>
            </a:r>
            <a:r>
              <a:rPr lang="pl-PL" sz="2400" i="1" u="sng" dirty="0"/>
              <a:t>uwagi, koncentracji, rzetelności</a:t>
            </a:r>
            <a:r>
              <a:rPr lang="pl-PL" sz="2400" i="1" dirty="0"/>
              <a:t>.</a:t>
            </a:r>
          </a:p>
          <a:p>
            <a:endParaRPr lang="pl-PL" sz="2400" dirty="0"/>
          </a:p>
          <a:p>
            <a:pPr marL="0" indent="0">
              <a:buNone/>
            </a:pPr>
            <a:r>
              <a:rPr lang="pl-PL" sz="2400" dirty="0"/>
              <a:t>1.	Natychmiast domyśliłem się (cel) ___________ich wizyty.</a:t>
            </a:r>
          </a:p>
          <a:p>
            <a:pPr marL="0" indent="0">
              <a:buNone/>
            </a:pPr>
            <a:r>
              <a:rPr lang="pl-PL" sz="2400" dirty="0"/>
              <a:t>2.	Ugotowane ziemniaki trzeba obrać (łupiny) _______________ . </a:t>
            </a:r>
          </a:p>
        </p:txBody>
      </p:sp>
      <p:pic>
        <p:nvPicPr>
          <p:cNvPr id="4" name="Obraz 3">
            <a:extLst>
              <a:ext uri="{FF2B5EF4-FFF2-40B4-BE49-F238E27FC236}">
                <a16:creationId xmlns:a16="http://schemas.microsoft.com/office/drawing/2014/main" xmlns="" id="{96AC39FB-F586-4FA2-AE9E-602ABD9D4800}"/>
              </a:ext>
            </a:extLst>
          </p:cNvPr>
          <p:cNvPicPr>
            <a:picLocks noChangeAspect="1"/>
          </p:cNvPicPr>
          <p:nvPr/>
        </p:nvPicPr>
        <p:blipFill>
          <a:blip r:embed="rId2"/>
          <a:stretch>
            <a:fillRect/>
          </a:stretch>
        </p:blipFill>
        <p:spPr>
          <a:xfrm>
            <a:off x="11058046" y="5789893"/>
            <a:ext cx="1133954" cy="1066892"/>
          </a:xfrm>
          <a:prstGeom prst="rect">
            <a:avLst/>
          </a:prstGeom>
        </p:spPr>
      </p:pic>
      <p:pic>
        <p:nvPicPr>
          <p:cNvPr id="5" name="Obraz 4">
            <a:extLst>
              <a:ext uri="{FF2B5EF4-FFF2-40B4-BE49-F238E27FC236}">
                <a16:creationId xmlns:a16="http://schemas.microsoft.com/office/drawing/2014/main" xmlns="" id="{9EBAC3AF-F33F-464D-BCA7-2817A0444192}"/>
              </a:ext>
            </a:extLst>
          </p:cNvPr>
          <p:cNvPicPr>
            <a:picLocks noChangeAspect="1"/>
          </p:cNvPicPr>
          <p:nvPr/>
        </p:nvPicPr>
        <p:blipFill>
          <a:blip r:embed="rId3"/>
          <a:stretch>
            <a:fillRect/>
          </a:stretch>
        </p:blipFill>
        <p:spPr>
          <a:xfrm>
            <a:off x="8491517" y="5789893"/>
            <a:ext cx="2664183" cy="1012024"/>
          </a:xfrm>
          <a:prstGeom prst="rect">
            <a:avLst/>
          </a:prstGeom>
        </p:spPr>
      </p:pic>
    </p:spTree>
    <p:extLst>
      <p:ext uri="{BB962C8B-B14F-4D97-AF65-F5344CB8AC3E}">
        <p14:creationId xmlns:p14="http://schemas.microsoft.com/office/powerpoint/2010/main" val="33950360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59A6E14-1355-4F5C-B34B-2FE4B560D8E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BC727FD0-099A-4EBB-A578-CA37206F796E}"/>
              </a:ext>
            </a:extLst>
          </p:cNvPr>
          <p:cNvSpPr>
            <a:spLocks noGrp="1"/>
          </p:cNvSpPr>
          <p:nvPr>
            <p:ph idx="1"/>
          </p:nvPr>
        </p:nvSpPr>
        <p:spPr/>
        <p:txBody>
          <a:bodyPr/>
          <a:lstStyle/>
          <a:p>
            <a:pPr marL="0" indent="0">
              <a:buNone/>
            </a:pPr>
            <a:r>
              <a:rPr lang="pl-PL" sz="2400" dirty="0"/>
              <a:t>3.	Od lat sinieje między naszymi uczelniami wymiana (studenci) ________________ . </a:t>
            </a:r>
          </a:p>
          <a:p>
            <a:pPr marL="0" indent="0">
              <a:buNone/>
            </a:pPr>
            <a:r>
              <a:rPr lang="pl-PL" sz="2400" dirty="0"/>
              <a:t>4.	Tyle zaległości! Nie dam chyba rady wywiązać się (obowiązki) ___________________ .</a:t>
            </a:r>
          </a:p>
          <a:p>
            <a:pPr marL="0" indent="0">
              <a:buNone/>
            </a:pPr>
            <a:r>
              <a:rPr lang="pl-PL" sz="2400" dirty="0"/>
              <a:t>5.	W Rynku widnieje piękny pomnik (Fredro) _______________ .</a:t>
            </a:r>
          </a:p>
          <a:p>
            <a:pPr marL="0" indent="0">
              <a:buNone/>
            </a:pPr>
            <a:r>
              <a:rPr lang="pl-PL" sz="2400" dirty="0"/>
              <a:t>6.	Mam powody (duma) _______________ .</a:t>
            </a:r>
          </a:p>
          <a:p>
            <a:pPr marL="0" indent="0">
              <a:buNone/>
            </a:pPr>
            <a:r>
              <a:rPr lang="pl-PL" sz="2400" dirty="0"/>
              <a:t>7.	Po konkursie czułem dumę (zwycięstwo) ___________________ .</a:t>
            </a:r>
          </a:p>
          <a:p>
            <a:endParaRPr lang="pl-PL" dirty="0"/>
          </a:p>
        </p:txBody>
      </p:sp>
      <p:pic>
        <p:nvPicPr>
          <p:cNvPr id="4" name="Obraz 3">
            <a:extLst>
              <a:ext uri="{FF2B5EF4-FFF2-40B4-BE49-F238E27FC236}">
                <a16:creationId xmlns:a16="http://schemas.microsoft.com/office/drawing/2014/main" xmlns="" id="{89BB9969-E4A1-4746-A641-3619AC10F55D}"/>
              </a:ext>
            </a:extLst>
          </p:cNvPr>
          <p:cNvPicPr>
            <a:picLocks noChangeAspect="1"/>
          </p:cNvPicPr>
          <p:nvPr/>
        </p:nvPicPr>
        <p:blipFill>
          <a:blip r:embed="rId2"/>
          <a:stretch>
            <a:fillRect/>
          </a:stretch>
        </p:blipFill>
        <p:spPr>
          <a:xfrm>
            <a:off x="11058046" y="5775572"/>
            <a:ext cx="1133954" cy="1066892"/>
          </a:xfrm>
          <a:prstGeom prst="rect">
            <a:avLst/>
          </a:prstGeom>
        </p:spPr>
      </p:pic>
      <p:pic>
        <p:nvPicPr>
          <p:cNvPr id="5" name="Obraz 4">
            <a:extLst>
              <a:ext uri="{FF2B5EF4-FFF2-40B4-BE49-F238E27FC236}">
                <a16:creationId xmlns:a16="http://schemas.microsoft.com/office/drawing/2014/main" xmlns="" id="{282185C2-D355-4DBA-8CF6-32634DE8F2FF}"/>
              </a:ext>
            </a:extLst>
          </p:cNvPr>
          <p:cNvPicPr>
            <a:picLocks noChangeAspect="1"/>
          </p:cNvPicPr>
          <p:nvPr/>
        </p:nvPicPr>
        <p:blipFill>
          <a:blip r:embed="rId3"/>
          <a:stretch>
            <a:fillRect/>
          </a:stretch>
        </p:blipFill>
        <p:spPr>
          <a:xfrm>
            <a:off x="8261709" y="5803006"/>
            <a:ext cx="2664183" cy="1012024"/>
          </a:xfrm>
          <a:prstGeom prst="rect">
            <a:avLst/>
          </a:prstGeom>
        </p:spPr>
      </p:pic>
    </p:spTree>
    <p:extLst>
      <p:ext uri="{BB962C8B-B14F-4D97-AF65-F5344CB8AC3E}">
        <p14:creationId xmlns:p14="http://schemas.microsoft.com/office/powerpoint/2010/main" val="27184926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21255E3-D9A6-444B-94B5-1231BE0269C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40FBFC9A-7F43-4062-884E-53581CAD97EE}"/>
              </a:ext>
            </a:extLst>
          </p:cNvPr>
          <p:cNvSpPr>
            <a:spLocks noGrp="1"/>
          </p:cNvSpPr>
          <p:nvPr>
            <p:ph idx="1"/>
          </p:nvPr>
        </p:nvSpPr>
        <p:spPr>
          <a:xfrm>
            <a:off x="581192" y="1837678"/>
            <a:ext cx="10909471" cy="4500978"/>
          </a:xfrm>
        </p:spPr>
        <p:txBody>
          <a:bodyPr>
            <a:normAutofit/>
          </a:bodyPr>
          <a:lstStyle/>
          <a:p>
            <a:pPr marL="0" indent="0">
              <a:buNone/>
            </a:pPr>
            <a:r>
              <a:rPr lang="pl-PL" sz="2400" dirty="0"/>
              <a:t>8</a:t>
            </a:r>
            <a:r>
              <a:rPr lang="pl-PL" dirty="0"/>
              <a:t>.	</a:t>
            </a:r>
            <a:r>
              <a:rPr lang="pl-PL" sz="2400" dirty="0"/>
              <a:t>Obie czułyśmy zadowolenie (efekty) ________________ naszej wspólnej pracy.</a:t>
            </a:r>
          </a:p>
          <a:p>
            <a:pPr marL="0" indent="0">
              <a:buNone/>
            </a:pPr>
            <a:r>
              <a:rPr lang="pl-PL" sz="2400" dirty="0"/>
              <a:t>9.	 Dyrektor wziął urlop, więc przyjechał jego zastępca, żeby  doglądać (prace) _____________ na budowie.</a:t>
            </a:r>
          </a:p>
          <a:p>
            <a:pPr marL="0" indent="0">
              <a:buNone/>
            </a:pPr>
            <a:r>
              <a:rPr lang="pl-PL" sz="2400" dirty="0"/>
              <a:t>10.	 Pieczołowicie doglądała  (schorowana staruszka) ______________________ .</a:t>
            </a:r>
          </a:p>
          <a:p>
            <a:pPr marL="0" indent="0">
              <a:buNone/>
            </a:pPr>
            <a:r>
              <a:rPr lang="pl-PL" sz="2400" dirty="0"/>
              <a:t>11.	 Kolejne lekcje życiowe wyleczyły mnie (moja naiwność) _________________ .</a:t>
            </a:r>
          </a:p>
          <a:p>
            <a:pPr marL="0" indent="0">
              <a:buNone/>
            </a:pPr>
            <a:r>
              <a:rPr lang="pl-PL" sz="2400" dirty="0"/>
              <a:t>12.	 Każdy dziennikarz powinien przestrzegać (etyka dziennikarska) _____________________ .</a:t>
            </a:r>
          </a:p>
          <a:p>
            <a:pPr marL="0" indent="0">
              <a:buNone/>
            </a:pPr>
            <a:r>
              <a:rPr lang="pl-PL" sz="2400" dirty="0"/>
              <a:t>13.	 Żeby sprostać temu zadaniu, musimy dołożyć (wiele) starań _______________ .</a:t>
            </a:r>
          </a:p>
          <a:p>
            <a:endParaRPr lang="pl-PL" dirty="0"/>
          </a:p>
        </p:txBody>
      </p:sp>
      <p:pic>
        <p:nvPicPr>
          <p:cNvPr id="4" name="Obraz 3">
            <a:extLst>
              <a:ext uri="{FF2B5EF4-FFF2-40B4-BE49-F238E27FC236}">
                <a16:creationId xmlns:a16="http://schemas.microsoft.com/office/drawing/2014/main" xmlns="" id="{F6F74101-4CE8-4E49-9B49-1B129F85AD41}"/>
              </a:ext>
            </a:extLst>
          </p:cNvPr>
          <p:cNvPicPr>
            <a:picLocks noChangeAspect="1"/>
          </p:cNvPicPr>
          <p:nvPr/>
        </p:nvPicPr>
        <p:blipFill>
          <a:blip r:embed="rId2"/>
          <a:stretch>
            <a:fillRect/>
          </a:stretch>
        </p:blipFill>
        <p:spPr>
          <a:xfrm>
            <a:off x="11058046" y="5789893"/>
            <a:ext cx="1133954" cy="1066892"/>
          </a:xfrm>
          <a:prstGeom prst="rect">
            <a:avLst/>
          </a:prstGeom>
        </p:spPr>
      </p:pic>
      <p:pic>
        <p:nvPicPr>
          <p:cNvPr id="5" name="Obraz 4">
            <a:extLst>
              <a:ext uri="{FF2B5EF4-FFF2-40B4-BE49-F238E27FC236}">
                <a16:creationId xmlns:a16="http://schemas.microsoft.com/office/drawing/2014/main" xmlns="" id="{31ABCD7A-364B-456C-A1C4-E69D583ED1AF}"/>
              </a:ext>
            </a:extLst>
          </p:cNvPr>
          <p:cNvPicPr>
            <a:picLocks noChangeAspect="1"/>
          </p:cNvPicPr>
          <p:nvPr/>
        </p:nvPicPr>
        <p:blipFill>
          <a:blip r:embed="rId3"/>
          <a:stretch>
            <a:fillRect/>
          </a:stretch>
        </p:blipFill>
        <p:spPr>
          <a:xfrm>
            <a:off x="8243955" y="5789893"/>
            <a:ext cx="2664183" cy="1012024"/>
          </a:xfrm>
          <a:prstGeom prst="rect">
            <a:avLst/>
          </a:prstGeom>
        </p:spPr>
      </p:pic>
    </p:spTree>
    <p:extLst>
      <p:ext uri="{BB962C8B-B14F-4D97-AF65-F5344CB8AC3E}">
        <p14:creationId xmlns:p14="http://schemas.microsoft.com/office/powerpoint/2010/main" val="34677975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C956CAB-63CF-4A9C-B117-D2062E7628B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4F393893-0C90-43BF-BA45-6884FC597960}"/>
              </a:ext>
            </a:extLst>
          </p:cNvPr>
          <p:cNvSpPr>
            <a:spLocks noGrp="1"/>
          </p:cNvSpPr>
          <p:nvPr>
            <p:ph idx="1"/>
          </p:nvPr>
        </p:nvSpPr>
        <p:spPr>
          <a:xfrm>
            <a:off x="581191" y="2352582"/>
            <a:ext cx="11029615" cy="3879079"/>
          </a:xfrm>
        </p:spPr>
        <p:txBody>
          <a:bodyPr>
            <a:normAutofit fontScale="92500"/>
          </a:bodyPr>
          <a:lstStyle/>
          <a:p>
            <a:pPr marL="0" indent="0">
              <a:buNone/>
            </a:pPr>
            <a:r>
              <a:rPr lang="pl-PL" sz="2400" dirty="0"/>
              <a:t>14.	 Nie ma bez szczerości spowiadania się (grzechy) __________________ .</a:t>
            </a:r>
          </a:p>
          <a:p>
            <a:pPr marL="0" indent="0">
              <a:buNone/>
            </a:pPr>
            <a:r>
              <a:rPr lang="pl-PL" sz="2400" dirty="0"/>
              <a:t>15.	 W tej sytuacji gospodarczej konieczna jest potrzeba (głębokie reformy) ____________________ .</a:t>
            </a:r>
          </a:p>
          <a:p>
            <a:pPr marL="0" indent="0">
              <a:buNone/>
            </a:pPr>
            <a:r>
              <a:rPr lang="pl-PL" sz="2400" dirty="0"/>
              <a:t>16.	 Piotrek wypatrywał (moment) _______________ , gdy sąsiadki nie będzie w domu.</a:t>
            </a:r>
          </a:p>
          <a:p>
            <a:pPr marL="0" indent="0">
              <a:buNone/>
            </a:pPr>
            <a:r>
              <a:rPr lang="pl-PL" sz="2400" dirty="0"/>
              <a:t>17.	 Czy można dbać o linię, nie rezygnując (ulubione przekąski) ____________________________?</a:t>
            </a:r>
          </a:p>
          <a:p>
            <a:pPr marL="0" indent="0">
              <a:buNone/>
            </a:pPr>
            <a:r>
              <a:rPr lang="pl-PL" sz="2400" dirty="0"/>
              <a:t>18.	 Podjąłem się zbyt (trudna misja) ____________________ .</a:t>
            </a:r>
          </a:p>
          <a:p>
            <a:pPr marL="0" indent="0">
              <a:buNone/>
            </a:pPr>
            <a:r>
              <a:rPr lang="pl-PL" sz="2400" dirty="0"/>
              <a:t>19.	 Nie zauważył znaku ostrzegawczego „Ustąp (pierwszeństwo) _________________ ”.</a:t>
            </a:r>
          </a:p>
          <a:p>
            <a:endParaRPr lang="pl-PL" dirty="0"/>
          </a:p>
        </p:txBody>
      </p:sp>
      <p:pic>
        <p:nvPicPr>
          <p:cNvPr id="4" name="Obraz 3">
            <a:extLst>
              <a:ext uri="{FF2B5EF4-FFF2-40B4-BE49-F238E27FC236}">
                <a16:creationId xmlns:a16="http://schemas.microsoft.com/office/drawing/2014/main" xmlns="" id="{F7F1D279-D355-4E35-9B9B-308D4F13FE68}"/>
              </a:ext>
            </a:extLst>
          </p:cNvPr>
          <p:cNvPicPr>
            <a:picLocks noChangeAspect="1"/>
          </p:cNvPicPr>
          <p:nvPr/>
        </p:nvPicPr>
        <p:blipFill>
          <a:blip r:embed="rId2"/>
          <a:stretch>
            <a:fillRect/>
          </a:stretch>
        </p:blipFill>
        <p:spPr>
          <a:xfrm>
            <a:off x="11043830" y="5789893"/>
            <a:ext cx="1133954" cy="1066892"/>
          </a:xfrm>
          <a:prstGeom prst="rect">
            <a:avLst/>
          </a:prstGeom>
        </p:spPr>
      </p:pic>
      <p:pic>
        <p:nvPicPr>
          <p:cNvPr id="5" name="Obraz 4">
            <a:extLst>
              <a:ext uri="{FF2B5EF4-FFF2-40B4-BE49-F238E27FC236}">
                <a16:creationId xmlns:a16="http://schemas.microsoft.com/office/drawing/2014/main" xmlns="" id="{AA7265C9-7C04-4C02-B27A-41EE82F7CDB3}"/>
              </a:ext>
            </a:extLst>
          </p:cNvPr>
          <p:cNvPicPr>
            <a:picLocks noChangeAspect="1"/>
          </p:cNvPicPr>
          <p:nvPr/>
        </p:nvPicPr>
        <p:blipFill>
          <a:blip r:embed="rId3"/>
          <a:stretch>
            <a:fillRect/>
          </a:stretch>
        </p:blipFill>
        <p:spPr>
          <a:xfrm>
            <a:off x="8217617" y="5789893"/>
            <a:ext cx="2664183" cy="1012024"/>
          </a:xfrm>
          <a:prstGeom prst="rect">
            <a:avLst/>
          </a:prstGeom>
        </p:spPr>
      </p:pic>
    </p:spTree>
    <p:extLst>
      <p:ext uri="{BB962C8B-B14F-4D97-AF65-F5344CB8AC3E}">
        <p14:creationId xmlns:p14="http://schemas.microsoft.com/office/powerpoint/2010/main" val="22704575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672CBB5-44AC-4A4C-BACC-919DBA8392B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64FBD1D-8DB1-4EA4-8D77-6CD1F8D6B572}"/>
              </a:ext>
            </a:extLst>
          </p:cNvPr>
          <p:cNvSpPr>
            <a:spLocks noGrp="1"/>
          </p:cNvSpPr>
          <p:nvPr>
            <p:ph idx="1"/>
          </p:nvPr>
        </p:nvSpPr>
        <p:spPr/>
        <p:txBody>
          <a:bodyPr>
            <a:normAutofit/>
          </a:bodyPr>
          <a:lstStyle/>
          <a:p>
            <a:pPr marL="0" indent="0">
              <a:buNone/>
            </a:pPr>
            <a:r>
              <a:rPr lang="pl-PL" sz="2800" dirty="0"/>
              <a:t>Klucz: 1 – celu; 2 – z łupin; 3 – studentów; 4 – z obowiązków; 5 – Fredry; 6 – do dumy; 7 – ze zwycięstwa; 8 – z efektów; 9 – prac; 10 – schorowanej staruszki; 11 – z mojej naiwności; 12 – etyki dziennikarskiej; 13 – wielu; 14 – z grzechów; 15 – głębokich reform; 16 – momentu; 17 – z ulubionych przekąsek; 18 – trudnej misji; 19 – pierwszeństwa.</a:t>
            </a:r>
          </a:p>
        </p:txBody>
      </p:sp>
      <p:pic>
        <p:nvPicPr>
          <p:cNvPr id="4" name="Obraz 3">
            <a:extLst>
              <a:ext uri="{FF2B5EF4-FFF2-40B4-BE49-F238E27FC236}">
                <a16:creationId xmlns:a16="http://schemas.microsoft.com/office/drawing/2014/main" xmlns="" id="{E86BF612-3793-458B-AB2A-D1DEE363D933}"/>
              </a:ext>
            </a:extLst>
          </p:cNvPr>
          <p:cNvPicPr>
            <a:picLocks noChangeAspect="1"/>
          </p:cNvPicPr>
          <p:nvPr/>
        </p:nvPicPr>
        <p:blipFill>
          <a:blip r:embed="rId2"/>
          <a:stretch>
            <a:fillRect/>
          </a:stretch>
        </p:blipFill>
        <p:spPr>
          <a:xfrm>
            <a:off x="10935524" y="5727530"/>
            <a:ext cx="1133954" cy="1066892"/>
          </a:xfrm>
          <a:prstGeom prst="rect">
            <a:avLst/>
          </a:prstGeom>
        </p:spPr>
      </p:pic>
      <p:pic>
        <p:nvPicPr>
          <p:cNvPr id="5" name="Obraz 4">
            <a:extLst>
              <a:ext uri="{FF2B5EF4-FFF2-40B4-BE49-F238E27FC236}">
                <a16:creationId xmlns:a16="http://schemas.microsoft.com/office/drawing/2014/main" xmlns="" id="{EED5F224-272D-4169-8D2C-AD11EB925F2D}"/>
              </a:ext>
            </a:extLst>
          </p:cNvPr>
          <p:cNvPicPr>
            <a:picLocks noChangeAspect="1"/>
          </p:cNvPicPr>
          <p:nvPr/>
        </p:nvPicPr>
        <p:blipFill>
          <a:blip r:embed="rId3"/>
          <a:stretch>
            <a:fillRect/>
          </a:stretch>
        </p:blipFill>
        <p:spPr>
          <a:xfrm>
            <a:off x="8004257" y="5727530"/>
            <a:ext cx="2664183" cy="1012024"/>
          </a:xfrm>
          <a:prstGeom prst="rect">
            <a:avLst/>
          </a:prstGeom>
        </p:spPr>
      </p:pic>
    </p:spTree>
    <p:extLst>
      <p:ext uri="{BB962C8B-B14F-4D97-AF65-F5344CB8AC3E}">
        <p14:creationId xmlns:p14="http://schemas.microsoft.com/office/powerpoint/2010/main" val="9868194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0502FBB-EDFD-44EA-B212-C85D11EABF6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D9B494E-02B1-460C-976E-6914613E9EB0}"/>
              </a:ext>
            </a:extLst>
          </p:cNvPr>
          <p:cNvSpPr>
            <a:spLocks noGrp="1"/>
          </p:cNvSpPr>
          <p:nvPr>
            <p:ph idx="1"/>
          </p:nvPr>
        </p:nvSpPr>
        <p:spPr/>
        <p:txBody>
          <a:bodyPr/>
          <a:lstStyle/>
          <a:p>
            <a:pPr marL="0" indent="0">
              <a:buNone/>
            </a:pPr>
            <a:r>
              <a:rPr lang="pl-PL" sz="2400" dirty="0"/>
              <a:t>Proszę użyć po czasowniku </a:t>
            </a:r>
            <a:r>
              <a:rPr lang="pl-PL" sz="2400" i="1" dirty="0"/>
              <a:t>dostarczać</a:t>
            </a:r>
            <a:r>
              <a:rPr lang="pl-PL" sz="2400" dirty="0"/>
              <a:t> </a:t>
            </a:r>
            <a:r>
              <a:rPr lang="pl-PL" sz="2400" dirty="0">
                <a:solidFill>
                  <a:schemeClr val="accent3">
                    <a:lumMod val="75000"/>
                  </a:schemeClr>
                </a:solidFill>
              </a:rPr>
              <a:t>dopełniacza</a:t>
            </a:r>
            <a:r>
              <a:rPr lang="pl-PL" sz="2400" dirty="0"/>
              <a:t>, kiedy jest on użyty w znaczeniu </a:t>
            </a:r>
            <a:r>
              <a:rPr lang="pl-PL" sz="2400" dirty="0">
                <a:solidFill>
                  <a:schemeClr val="accent3">
                    <a:lumMod val="75000"/>
                  </a:schemeClr>
                </a:solidFill>
              </a:rPr>
              <a:t>‘być źródłem tego, co jest nazwane rzeczownikiem’</a:t>
            </a:r>
            <a:r>
              <a:rPr lang="pl-PL" sz="2400" dirty="0"/>
              <a:t> (na przykład </a:t>
            </a:r>
            <a:r>
              <a:rPr lang="pl-PL" sz="2400" i="1" dirty="0"/>
              <a:t>dostarczać radości</a:t>
            </a:r>
            <a:r>
              <a:rPr lang="pl-PL" sz="2400" dirty="0"/>
              <a:t>), lub </a:t>
            </a:r>
            <a:r>
              <a:rPr lang="pl-PL" sz="2400" dirty="0">
                <a:solidFill>
                  <a:schemeClr val="accent3">
                    <a:lumMod val="75000"/>
                  </a:schemeClr>
                </a:solidFill>
              </a:rPr>
              <a:t>biernika</a:t>
            </a:r>
            <a:r>
              <a:rPr lang="pl-PL" sz="2400" dirty="0"/>
              <a:t>, kiedy jest on użyty w znaczeniu  ‘</a:t>
            </a:r>
            <a:r>
              <a:rPr lang="pl-PL" sz="2400" dirty="0">
                <a:solidFill>
                  <a:schemeClr val="accent3">
                    <a:lumMod val="75000"/>
                  </a:schemeClr>
                </a:solidFill>
              </a:rPr>
              <a:t>powodować, że coś lub ktoś znajdują się w określonym miejscu’ </a:t>
            </a:r>
            <a:r>
              <a:rPr lang="pl-PL" sz="2400" dirty="0"/>
              <a:t>(na przykład </a:t>
            </a:r>
            <a:r>
              <a:rPr lang="pl-PL" sz="2400" i="1" dirty="0"/>
              <a:t>dostarczać produkty</a:t>
            </a:r>
            <a:r>
              <a:rPr lang="pl-PL" sz="2400" dirty="0"/>
              <a:t>).</a:t>
            </a:r>
          </a:p>
          <a:p>
            <a:r>
              <a:rPr lang="pl-PL" sz="2400" dirty="0"/>
              <a:t>Przykład: </a:t>
            </a:r>
            <a:r>
              <a:rPr lang="pl-PL" sz="2400" i="1" dirty="0"/>
              <a:t>Kurier dostarcza (zamówienie) _______________ w ciągu jednego dnia roboczego. – Kurier dostarcza zamówienie w ciągu jednego dnia roboczego. </a:t>
            </a:r>
            <a:r>
              <a:rPr lang="pl-PL" sz="2400" i="1" dirty="0">
                <a:solidFill>
                  <a:schemeClr val="accent2">
                    <a:lumMod val="60000"/>
                    <a:lumOff val="40000"/>
                  </a:schemeClr>
                </a:solidFill>
              </a:rPr>
              <a:t>– </a:t>
            </a:r>
            <a:r>
              <a:rPr lang="pl-PL" sz="2400" i="1" dirty="0" err="1">
                <a:solidFill>
                  <a:schemeClr val="accent2">
                    <a:lumMod val="60000"/>
                    <a:lumOff val="40000"/>
                  </a:schemeClr>
                </a:solidFill>
              </a:rPr>
              <a:t>Кур’єр</a:t>
            </a:r>
            <a:r>
              <a:rPr lang="pl-PL" sz="2400" i="1" dirty="0">
                <a:solidFill>
                  <a:schemeClr val="accent2">
                    <a:lumMod val="60000"/>
                    <a:lumOff val="40000"/>
                  </a:schemeClr>
                </a:solidFill>
              </a:rPr>
              <a:t> </a:t>
            </a:r>
            <a:r>
              <a:rPr lang="pl-PL" sz="2400" i="1" dirty="0" err="1">
                <a:solidFill>
                  <a:schemeClr val="accent2">
                    <a:lumMod val="60000"/>
                    <a:lumOff val="40000"/>
                  </a:schemeClr>
                </a:solidFill>
              </a:rPr>
              <a:t>доставляє</a:t>
            </a:r>
            <a:r>
              <a:rPr lang="pl-PL" sz="2400" i="1" dirty="0">
                <a:solidFill>
                  <a:schemeClr val="accent2">
                    <a:lumMod val="60000"/>
                    <a:lumOff val="40000"/>
                  </a:schemeClr>
                </a:solidFill>
              </a:rPr>
              <a:t> </a:t>
            </a:r>
            <a:r>
              <a:rPr lang="pl-PL" sz="2400" i="1" dirty="0" err="1">
                <a:solidFill>
                  <a:schemeClr val="accent2">
                    <a:lumMod val="60000"/>
                    <a:lumOff val="40000"/>
                  </a:schemeClr>
                </a:solidFill>
              </a:rPr>
              <a:t>замовлення</a:t>
            </a:r>
            <a:r>
              <a:rPr lang="pl-PL" sz="2400" i="1" dirty="0">
                <a:solidFill>
                  <a:schemeClr val="accent2">
                    <a:lumMod val="60000"/>
                    <a:lumOff val="40000"/>
                  </a:schemeClr>
                </a:solidFill>
              </a:rPr>
              <a:t> </a:t>
            </a:r>
            <a:r>
              <a:rPr lang="pl-PL" sz="2400" i="1" dirty="0" err="1">
                <a:solidFill>
                  <a:schemeClr val="accent2">
                    <a:lumMod val="60000"/>
                    <a:lumOff val="40000"/>
                  </a:schemeClr>
                </a:solidFill>
              </a:rPr>
              <a:t>протягом</a:t>
            </a:r>
            <a:r>
              <a:rPr lang="pl-PL" sz="2400" i="1" dirty="0">
                <a:solidFill>
                  <a:schemeClr val="accent2">
                    <a:lumMod val="60000"/>
                    <a:lumOff val="40000"/>
                  </a:schemeClr>
                </a:solidFill>
              </a:rPr>
              <a:t> </a:t>
            </a:r>
            <a:r>
              <a:rPr lang="pl-PL" sz="2400" i="1" dirty="0" err="1">
                <a:solidFill>
                  <a:schemeClr val="accent2">
                    <a:lumMod val="60000"/>
                    <a:lumOff val="40000"/>
                  </a:schemeClr>
                </a:solidFill>
              </a:rPr>
              <a:t>одного</a:t>
            </a:r>
            <a:r>
              <a:rPr lang="pl-PL" sz="2400" i="1" dirty="0">
                <a:solidFill>
                  <a:schemeClr val="accent2">
                    <a:lumMod val="60000"/>
                    <a:lumOff val="40000"/>
                  </a:schemeClr>
                </a:solidFill>
              </a:rPr>
              <a:t> </a:t>
            </a:r>
            <a:r>
              <a:rPr lang="pl-PL" sz="2400" i="1" dirty="0" err="1">
                <a:solidFill>
                  <a:schemeClr val="accent2">
                    <a:lumMod val="60000"/>
                    <a:lumOff val="40000"/>
                  </a:schemeClr>
                </a:solidFill>
              </a:rPr>
              <a:t>дня</a:t>
            </a:r>
            <a:r>
              <a:rPr lang="pl-PL" sz="2400" i="1" dirty="0">
                <a:solidFill>
                  <a:schemeClr val="accent2">
                    <a:lumMod val="60000"/>
                    <a:lumOff val="40000"/>
                  </a:schemeClr>
                </a:solidFill>
              </a:rPr>
              <a:t>.</a:t>
            </a:r>
          </a:p>
          <a:p>
            <a:endParaRPr lang="pl-PL" dirty="0"/>
          </a:p>
        </p:txBody>
      </p:sp>
      <p:pic>
        <p:nvPicPr>
          <p:cNvPr id="4" name="Obraz 3">
            <a:extLst>
              <a:ext uri="{FF2B5EF4-FFF2-40B4-BE49-F238E27FC236}">
                <a16:creationId xmlns:a16="http://schemas.microsoft.com/office/drawing/2014/main" xmlns="" id="{01DE49C5-D54C-463A-83C8-159AB2A17B93}"/>
              </a:ext>
            </a:extLst>
          </p:cNvPr>
          <p:cNvPicPr>
            <a:picLocks noChangeAspect="1"/>
          </p:cNvPicPr>
          <p:nvPr/>
        </p:nvPicPr>
        <p:blipFill>
          <a:blip r:embed="rId2"/>
          <a:stretch>
            <a:fillRect/>
          </a:stretch>
        </p:blipFill>
        <p:spPr>
          <a:xfrm>
            <a:off x="11058046" y="5718653"/>
            <a:ext cx="1133954" cy="1066892"/>
          </a:xfrm>
          <a:prstGeom prst="rect">
            <a:avLst/>
          </a:prstGeom>
        </p:spPr>
      </p:pic>
      <p:pic>
        <p:nvPicPr>
          <p:cNvPr id="5" name="Obraz 4">
            <a:extLst>
              <a:ext uri="{FF2B5EF4-FFF2-40B4-BE49-F238E27FC236}">
                <a16:creationId xmlns:a16="http://schemas.microsoft.com/office/drawing/2014/main" xmlns="" id="{8D8A358E-835C-4101-90C3-92847B13F5A0}"/>
              </a:ext>
            </a:extLst>
          </p:cNvPr>
          <p:cNvPicPr>
            <a:picLocks noChangeAspect="1"/>
          </p:cNvPicPr>
          <p:nvPr/>
        </p:nvPicPr>
        <p:blipFill>
          <a:blip r:embed="rId3"/>
          <a:stretch>
            <a:fillRect/>
          </a:stretch>
        </p:blipFill>
        <p:spPr>
          <a:xfrm>
            <a:off x="8393863" y="5746087"/>
            <a:ext cx="2664183" cy="1012024"/>
          </a:xfrm>
          <a:prstGeom prst="rect">
            <a:avLst/>
          </a:prstGeom>
        </p:spPr>
      </p:pic>
    </p:spTree>
    <p:extLst>
      <p:ext uri="{BB962C8B-B14F-4D97-AF65-F5344CB8AC3E}">
        <p14:creationId xmlns:p14="http://schemas.microsoft.com/office/powerpoint/2010/main" val="4433192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936CC75-18EF-463D-87B1-E135F32A297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D7184D4-D274-4D62-A0F0-D9A5C121C115}"/>
              </a:ext>
            </a:extLst>
          </p:cNvPr>
          <p:cNvSpPr>
            <a:spLocks noGrp="1"/>
          </p:cNvSpPr>
          <p:nvPr>
            <p:ph idx="1"/>
          </p:nvPr>
        </p:nvSpPr>
        <p:spPr>
          <a:xfrm>
            <a:off x="648070" y="2166151"/>
            <a:ext cx="10962737" cy="4145871"/>
          </a:xfrm>
        </p:spPr>
        <p:txBody>
          <a:bodyPr>
            <a:normAutofit/>
          </a:bodyPr>
          <a:lstStyle/>
          <a:p>
            <a:pPr marL="0" indent="0">
              <a:buNone/>
            </a:pPr>
            <a:r>
              <a:rPr lang="pl-PL" sz="2000" dirty="0"/>
              <a:t>1.</a:t>
            </a:r>
            <a:r>
              <a:rPr lang="pl-PL" dirty="0"/>
              <a:t>	</a:t>
            </a:r>
            <a:r>
              <a:rPr lang="pl-PL" sz="2200" dirty="0"/>
              <a:t>Publikacja dostarcza (nowe wiadomości) _______________z zakresu literatury postmodernistycznej.</a:t>
            </a:r>
          </a:p>
          <a:p>
            <a:pPr marL="0" indent="0">
              <a:buNone/>
            </a:pPr>
            <a:r>
              <a:rPr lang="pl-PL" sz="2200" dirty="0"/>
              <a:t>2.	Podczas naszych szkoleń dostarczamy (pomysły) _____________ do przemyślenia.</a:t>
            </a:r>
          </a:p>
          <a:p>
            <a:pPr marL="0" indent="0">
              <a:buNone/>
            </a:pPr>
            <a:r>
              <a:rPr lang="pl-PL" sz="2200" dirty="0"/>
              <a:t>3.	(Zamówione produkty) _____________________ dostarcza firma kurierska.</a:t>
            </a:r>
          </a:p>
          <a:p>
            <a:pPr marL="0" indent="0">
              <a:buNone/>
            </a:pPr>
            <a:r>
              <a:rPr lang="pl-PL" sz="2200" dirty="0"/>
              <a:t>4.	Park rozrywki dostarcza dzieciom (niebywała radość) _____________________ .</a:t>
            </a:r>
          </a:p>
          <a:p>
            <a:pPr marL="342900" indent="-342900">
              <a:buAutoNum type="arabicPeriod" startAt="5"/>
            </a:pPr>
            <a:r>
              <a:rPr lang="pl-PL" sz="2200" dirty="0"/>
              <a:t>Czy to prawda, że w Polsce roboty już dostarczają (posiłki) _____________ ?</a:t>
            </a:r>
          </a:p>
          <a:p>
            <a:pPr marL="0" indent="0">
              <a:buNone/>
            </a:pPr>
            <a:r>
              <a:rPr lang="pl-PL" sz="2200" dirty="0"/>
              <a:t>6.	Książka dostarcza studentom (wiele) ____________ cennych informacji.</a:t>
            </a:r>
          </a:p>
          <a:p>
            <a:pPr marL="0" indent="0">
              <a:buNone/>
            </a:pPr>
            <a:r>
              <a:rPr lang="pl-PL" sz="2200" dirty="0"/>
              <a:t>7.	Analiza rynku obligacji dostarcza (pewne wskazówki) ______________________.</a:t>
            </a:r>
          </a:p>
          <a:p>
            <a:pPr marL="342900" indent="-342900">
              <a:buAutoNum type="arabicPeriod" startAt="5"/>
            </a:pPr>
            <a:endParaRPr lang="pl-PL" sz="2200" dirty="0"/>
          </a:p>
          <a:p>
            <a:endParaRPr lang="pl-PL" dirty="0"/>
          </a:p>
        </p:txBody>
      </p:sp>
      <p:pic>
        <p:nvPicPr>
          <p:cNvPr id="4" name="Obraz 3">
            <a:extLst>
              <a:ext uri="{FF2B5EF4-FFF2-40B4-BE49-F238E27FC236}">
                <a16:creationId xmlns:a16="http://schemas.microsoft.com/office/drawing/2014/main" xmlns="" id="{26C4563D-DA7A-4D8F-865A-CB7EE8335F55}"/>
              </a:ext>
            </a:extLst>
          </p:cNvPr>
          <p:cNvPicPr>
            <a:picLocks noChangeAspect="1"/>
          </p:cNvPicPr>
          <p:nvPr/>
        </p:nvPicPr>
        <p:blipFill>
          <a:blip r:embed="rId2"/>
          <a:stretch>
            <a:fillRect/>
          </a:stretch>
        </p:blipFill>
        <p:spPr>
          <a:xfrm>
            <a:off x="11043830" y="5789893"/>
            <a:ext cx="1133954" cy="1066892"/>
          </a:xfrm>
          <a:prstGeom prst="rect">
            <a:avLst/>
          </a:prstGeom>
        </p:spPr>
      </p:pic>
      <p:pic>
        <p:nvPicPr>
          <p:cNvPr id="5" name="Obraz 4">
            <a:extLst>
              <a:ext uri="{FF2B5EF4-FFF2-40B4-BE49-F238E27FC236}">
                <a16:creationId xmlns:a16="http://schemas.microsoft.com/office/drawing/2014/main" xmlns="" id="{7A9A23BD-6EFC-4C40-A8FE-73B41AEEB2A7}"/>
              </a:ext>
            </a:extLst>
          </p:cNvPr>
          <p:cNvPicPr>
            <a:picLocks noChangeAspect="1"/>
          </p:cNvPicPr>
          <p:nvPr/>
        </p:nvPicPr>
        <p:blipFill>
          <a:blip r:embed="rId3"/>
          <a:stretch>
            <a:fillRect/>
          </a:stretch>
        </p:blipFill>
        <p:spPr>
          <a:xfrm>
            <a:off x="8379647" y="5858799"/>
            <a:ext cx="2664183" cy="1012024"/>
          </a:xfrm>
          <a:prstGeom prst="rect">
            <a:avLst/>
          </a:prstGeom>
        </p:spPr>
      </p:pic>
    </p:spTree>
    <p:extLst>
      <p:ext uri="{BB962C8B-B14F-4D97-AF65-F5344CB8AC3E}">
        <p14:creationId xmlns:p14="http://schemas.microsoft.com/office/powerpoint/2010/main" val="109783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E45F6EF-823D-4748-92BD-ED4D8AEB1438}"/>
              </a:ext>
            </a:extLst>
          </p:cNvPr>
          <p:cNvSpPr>
            <a:spLocks noGrp="1"/>
          </p:cNvSpPr>
          <p:nvPr>
            <p:ph type="title"/>
          </p:nvPr>
        </p:nvSpPr>
        <p:spPr>
          <a:xfrm>
            <a:off x="456905" y="669582"/>
            <a:ext cx="11029616" cy="1348586"/>
          </a:xfrm>
        </p:spPr>
        <p:txBody>
          <a:bodyPr>
            <a:normAutofit fontScale="90000"/>
          </a:bodyPr>
          <a:lstStyle/>
          <a:p>
            <a:r>
              <a:rPr lang="uk-UA" dirty="0"/>
              <a:t/>
            </a:r>
            <a:br>
              <a:rPr lang="uk-UA" dirty="0"/>
            </a:br>
            <a:r>
              <a:rPr lang="uk-UA" dirty="0"/>
              <a:t/>
            </a:r>
            <a:br>
              <a:rPr lang="uk-UA" dirty="0"/>
            </a:br>
            <a:r>
              <a:rPr lang="uk-UA" dirty="0"/>
              <a:t/>
            </a:r>
            <a:br>
              <a:rPr lang="uk-UA" dirty="0"/>
            </a:br>
            <a:r>
              <a:rPr lang="uk-UA" dirty="0"/>
              <a:t/>
            </a:r>
            <a:br>
              <a:rPr lang="uk-UA" dirty="0"/>
            </a:br>
            <a:r>
              <a:rPr lang="uk-UA" dirty="0"/>
              <a:t/>
            </a:r>
            <a:br>
              <a:rPr lang="uk-UA" dirty="0"/>
            </a:br>
            <a:r>
              <a:rPr lang="uk-UA" dirty="0"/>
              <a:t>Структура підрозділів, </a:t>
            </a:r>
            <a:br>
              <a:rPr lang="uk-UA" dirty="0"/>
            </a:br>
            <a:r>
              <a:rPr lang="uk-UA" dirty="0"/>
              <a:t>присвячених керуванню кожного відмінка</a:t>
            </a:r>
            <a:r>
              <a:rPr lang="pl-PL" dirty="0"/>
              <a:t/>
            </a:r>
            <a:br>
              <a:rPr lang="pl-PL" dirty="0"/>
            </a:br>
            <a:endParaRPr lang="pl-PL" dirty="0"/>
          </a:p>
        </p:txBody>
      </p:sp>
      <p:sp>
        <p:nvSpPr>
          <p:cNvPr id="3" name="Symbol zastępczy zawartości 2">
            <a:extLst>
              <a:ext uri="{FF2B5EF4-FFF2-40B4-BE49-F238E27FC236}">
                <a16:creationId xmlns:a16="http://schemas.microsoft.com/office/drawing/2014/main" xmlns="" id="{B1A50D6E-1A6E-49EA-B952-B96B64659D8C}"/>
              </a:ext>
            </a:extLst>
          </p:cNvPr>
          <p:cNvSpPr>
            <a:spLocks noGrp="1"/>
          </p:cNvSpPr>
          <p:nvPr>
            <p:ph idx="1"/>
          </p:nvPr>
        </p:nvSpPr>
        <p:spPr/>
        <p:txBody>
          <a:bodyPr>
            <a:normAutofit/>
          </a:bodyPr>
          <a:lstStyle/>
          <a:p>
            <a:r>
              <a:rPr lang="pl-PL" sz="2400" dirty="0"/>
              <a:t>Wprowadzenie</a:t>
            </a:r>
            <a:r>
              <a:rPr lang="uk-UA" sz="2400" dirty="0"/>
              <a:t> (</a:t>
            </a:r>
            <a:r>
              <a:rPr lang="pl-PL" sz="2400" dirty="0"/>
              <a:t>osobliwości przypadka</a:t>
            </a:r>
            <a:r>
              <a:rPr lang="uk-UA" sz="2400" dirty="0"/>
              <a:t>)</a:t>
            </a:r>
          </a:p>
          <a:p>
            <a:r>
              <a:rPr lang="pl-PL" sz="2400" dirty="0"/>
              <a:t>Przykłady odmiennej rekcji w języku polskim i ukraińskim </a:t>
            </a:r>
          </a:p>
          <a:p>
            <a:r>
              <a:rPr lang="pl-PL" sz="2400" dirty="0"/>
              <a:t>Dodatkowe komentarze</a:t>
            </a:r>
          </a:p>
          <a:p>
            <a:r>
              <a:rPr lang="pl-PL" sz="2400" dirty="0"/>
              <a:t>Ćwiczenia</a:t>
            </a:r>
          </a:p>
          <a:p>
            <a:pPr marL="0" lvl="0" indent="0">
              <a:spcBef>
                <a:spcPts val="1000"/>
              </a:spcBef>
              <a:spcAft>
                <a:spcPts val="0"/>
              </a:spcAft>
              <a:buClr>
                <a:srgbClr val="B01513"/>
              </a:buClr>
              <a:buSzPct val="80000"/>
              <a:buNone/>
            </a:pPr>
            <a:endParaRPr lang="pl-PL" i="1" dirty="0">
              <a:solidFill>
                <a:prstClr val="black">
                  <a:lumMod val="75000"/>
                  <a:lumOff val="25000"/>
                </a:prstClr>
              </a:solidFill>
              <a:latin typeface="Century Gothic" panose="020B0502020202020204"/>
            </a:endParaRPr>
          </a:p>
          <a:p>
            <a:endParaRPr lang="pl-PL" dirty="0"/>
          </a:p>
        </p:txBody>
      </p:sp>
      <p:pic>
        <p:nvPicPr>
          <p:cNvPr id="4" name="Obraz 3">
            <a:extLst>
              <a:ext uri="{FF2B5EF4-FFF2-40B4-BE49-F238E27FC236}">
                <a16:creationId xmlns:a16="http://schemas.microsoft.com/office/drawing/2014/main" xmlns="" id="{57793E07-B9B2-4282-9B2F-86D49E0F6E9A}"/>
              </a:ext>
            </a:extLst>
          </p:cNvPr>
          <p:cNvPicPr>
            <a:picLocks noChangeAspect="1"/>
          </p:cNvPicPr>
          <p:nvPr/>
        </p:nvPicPr>
        <p:blipFill>
          <a:blip r:embed="rId2"/>
          <a:stretch>
            <a:fillRect/>
          </a:stretch>
        </p:blipFill>
        <p:spPr>
          <a:xfrm>
            <a:off x="8306098" y="5731403"/>
            <a:ext cx="2664183" cy="1012024"/>
          </a:xfrm>
          <a:prstGeom prst="rect">
            <a:avLst/>
          </a:prstGeom>
        </p:spPr>
      </p:pic>
      <p:pic>
        <p:nvPicPr>
          <p:cNvPr id="5" name="Obraz 4">
            <a:extLst>
              <a:ext uri="{FF2B5EF4-FFF2-40B4-BE49-F238E27FC236}">
                <a16:creationId xmlns:a16="http://schemas.microsoft.com/office/drawing/2014/main" xmlns="" id="{06BF211E-A3C3-479D-936B-FBFFDAE76B37}"/>
              </a:ext>
            </a:extLst>
          </p:cNvPr>
          <p:cNvPicPr>
            <a:picLocks noChangeAspect="1"/>
          </p:cNvPicPr>
          <p:nvPr/>
        </p:nvPicPr>
        <p:blipFill>
          <a:blip r:embed="rId3"/>
          <a:stretch>
            <a:fillRect/>
          </a:stretch>
        </p:blipFill>
        <p:spPr>
          <a:xfrm>
            <a:off x="11058046" y="5628528"/>
            <a:ext cx="1133954" cy="1066892"/>
          </a:xfrm>
          <a:prstGeom prst="rect">
            <a:avLst/>
          </a:prstGeom>
        </p:spPr>
      </p:pic>
    </p:spTree>
    <p:extLst>
      <p:ext uri="{BB962C8B-B14F-4D97-AF65-F5344CB8AC3E}">
        <p14:creationId xmlns:p14="http://schemas.microsoft.com/office/powerpoint/2010/main" val="6590260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020FC9B-1DD9-4F8E-BC85-49A5BBC2CB1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E1B3675A-AEA1-48C4-BA6C-22EA0E4AD3B6}"/>
              </a:ext>
            </a:extLst>
          </p:cNvPr>
          <p:cNvSpPr>
            <a:spLocks noGrp="1"/>
          </p:cNvSpPr>
          <p:nvPr>
            <p:ph idx="1"/>
          </p:nvPr>
        </p:nvSpPr>
        <p:spPr>
          <a:xfrm>
            <a:off x="346229" y="1961966"/>
            <a:ext cx="11264579" cy="4358472"/>
          </a:xfrm>
        </p:spPr>
        <p:txBody>
          <a:bodyPr>
            <a:normAutofit lnSpcReduction="10000"/>
          </a:bodyPr>
          <a:lstStyle/>
          <a:p>
            <a:pPr marL="0" indent="0">
              <a:buNone/>
            </a:pPr>
            <a:r>
              <a:rPr lang="pl-PL" dirty="0"/>
              <a:t>8.	</a:t>
            </a:r>
            <a:r>
              <a:rPr lang="pl-PL" sz="2000" dirty="0"/>
              <a:t>(Pizza) ____________ dostarczono z wielkim opóźnieniem.</a:t>
            </a:r>
          </a:p>
          <a:p>
            <a:pPr marL="0" indent="0">
              <a:buNone/>
            </a:pPr>
            <a:r>
              <a:rPr lang="pl-PL" sz="2000" dirty="0"/>
              <a:t>9.	 Dziękujemy każdej osobie prywatnej, która dostarczyła (dary) ______________ .</a:t>
            </a:r>
          </a:p>
          <a:p>
            <a:pPr marL="0" indent="0">
              <a:buNone/>
            </a:pPr>
            <a:r>
              <a:rPr lang="pl-PL" sz="2000" dirty="0"/>
              <a:t>10.	 Musimy dostarczać organizmowi (niezbędne) do życia (składniki odżywcze) _______________________ .</a:t>
            </a:r>
          </a:p>
          <a:p>
            <a:pPr marL="0" indent="0">
              <a:buNone/>
            </a:pPr>
            <a:r>
              <a:rPr lang="pl-PL" sz="2000" dirty="0"/>
              <a:t>11.	 Nadmierne spożycie alkoholu dostarcza (puste kalorie) _______________ , czyli oprócz energii nie przedstawia żadnych istotnych wartości odżywczych.</a:t>
            </a:r>
          </a:p>
          <a:p>
            <a:pPr marL="0" indent="0">
              <a:buNone/>
            </a:pPr>
            <a:r>
              <a:rPr lang="pl-PL" sz="2000" dirty="0"/>
              <a:t>12.	 Kurierzy FedEx dostarczają (paczki) ____________ w standardowych godzinach: od 8 do 18.</a:t>
            </a:r>
          </a:p>
          <a:p>
            <a:pPr marL="0" indent="0">
              <a:buNone/>
            </a:pPr>
            <a:r>
              <a:rPr lang="pl-PL" sz="2000" dirty="0"/>
              <a:t>13.	 Sporty ekstremalne naprawdę dostarczają (adrenalina) ____________ .</a:t>
            </a:r>
          </a:p>
          <a:p>
            <a:pPr marL="0" indent="0">
              <a:buNone/>
            </a:pPr>
            <a:r>
              <a:rPr lang="pl-PL" sz="2000" dirty="0"/>
              <a:t>14.	 Film dostarcza (wzruszenia i refleksja) ____________________ .</a:t>
            </a:r>
          </a:p>
          <a:p>
            <a:pPr marL="0" indent="0">
              <a:buNone/>
            </a:pPr>
            <a:r>
              <a:rPr lang="pl-PL" sz="2000" dirty="0"/>
              <a:t>15.	 W Pieninach odnajdziecie atrakcje, które dostarczą wam (niezapomniane wrażenia) ________________ .</a:t>
            </a:r>
          </a:p>
        </p:txBody>
      </p:sp>
      <p:pic>
        <p:nvPicPr>
          <p:cNvPr id="4" name="Obraz 3">
            <a:extLst>
              <a:ext uri="{FF2B5EF4-FFF2-40B4-BE49-F238E27FC236}">
                <a16:creationId xmlns:a16="http://schemas.microsoft.com/office/drawing/2014/main" xmlns="" id="{BF052EC5-1CCE-4056-A476-4244662775C3}"/>
              </a:ext>
            </a:extLst>
          </p:cNvPr>
          <p:cNvPicPr>
            <a:picLocks noChangeAspect="1"/>
          </p:cNvPicPr>
          <p:nvPr/>
        </p:nvPicPr>
        <p:blipFill>
          <a:blip r:embed="rId2"/>
          <a:stretch>
            <a:fillRect/>
          </a:stretch>
        </p:blipFill>
        <p:spPr>
          <a:xfrm>
            <a:off x="11058046" y="5786992"/>
            <a:ext cx="1133954" cy="1066892"/>
          </a:xfrm>
          <a:prstGeom prst="rect">
            <a:avLst/>
          </a:prstGeom>
        </p:spPr>
      </p:pic>
      <p:pic>
        <p:nvPicPr>
          <p:cNvPr id="5" name="Obraz 4">
            <a:extLst>
              <a:ext uri="{FF2B5EF4-FFF2-40B4-BE49-F238E27FC236}">
                <a16:creationId xmlns:a16="http://schemas.microsoft.com/office/drawing/2014/main" xmlns="" id="{24ACB33E-3FC0-49F4-8106-B5E27AB497B3}"/>
              </a:ext>
            </a:extLst>
          </p:cNvPr>
          <p:cNvPicPr>
            <a:picLocks noChangeAspect="1"/>
          </p:cNvPicPr>
          <p:nvPr/>
        </p:nvPicPr>
        <p:blipFill>
          <a:blip r:embed="rId3"/>
          <a:stretch>
            <a:fillRect/>
          </a:stretch>
        </p:blipFill>
        <p:spPr>
          <a:xfrm>
            <a:off x="8261710" y="5845976"/>
            <a:ext cx="2664183" cy="1012024"/>
          </a:xfrm>
          <a:prstGeom prst="rect">
            <a:avLst/>
          </a:prstGeom>
        </p:spPr>
      </p:pic>
    </p:spTree>
    <p:extLst>
      <p:ext uri="{BB962C8B-B14F-4D97-AF65-F5344CB8AC3E}">
        <p14:creationId xmlns:p14="http://schemas.microsoft.com/office/powerpoint/2010/main" val="7620874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079EFB4-9BA1-4FB7-B80E-2FB32E84B85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C013C00C-0F74-4BB0-A791-950F5135302E}"/>
              </a:ext>
            </a:extLst>
          </p:cNvPr>
          <p:cNvSpPr>
            <a:spLocks noGrp="1"/>
          </p:cNvSpPr>
          <p:nvPr>
            <p:ph idx="1"/>
          </p:nvPr>
        </p:nvSpPr>
        <p:spPr/>
        <p:txBody>
          <a:bodyPr>
            <a:normAutofit/>
          </a:bodyPr>
          <a:lstStyle/>
          <a:p>
            <a:pPr marL="0" indent="0">
              <a:buNone/>
            </a:pPr>
            <a:r>
              <a:rPr lang="pl-PL" sz="2800" dirty="0"/>
              <a:t>Klucz: 1 – nowych wiadomości; 2 – pomysłów; 3 – zamówione produkty; 4 – niebywałej radości; 5 – posiłki; 6 – wielu; 7 – pewnych wskazówek; 8 – pizza; 9 – dary; 10 – niezbędnych składników odżywczych; 11 – pustych kalorii; 12 – paczki; 13 – adrenaliny; 14 – wzruszeń i refleksji; 15 – niezapomnianych wrażeń.</a:t>
            </a:r>
          </a:p>
        </p:txBody>
      </p:sp>
      <p:pic>
        <p:nvPicPr>
          <p:cNvPr id="4" name="Obraz 3">
            <a:extLst>
              <a:ext uri="{FF2B5EF4-FFF2-40B4-BE49-F238E27FC236}">
                <a16:creationId xmlns:a16="http://schemas.microsoft.com/office/drawing/2014/main" xmlns="" id="{6FD13CD3-4911-4F89-8817-2AD0F7F36871}"/>
              </a:ext>
            </a:extLst>
          </p:cNvPr>
          <p:cNvPicPr>
            <a:picLocks noChangeAspect="1"/>
          </p:cNvPicPr>
          <p:nvPr/>
        </p:nvPicPr>
        <p:blipFill>
          <a:blip r:embed="rId2"/>
          <a:stretch>
            <a:fillRect/>
          </a:stretch>
        </p:blipFill>
        <p:spPr>
          <a:xfrm>
            <a:off x="11058046" y="5692020"/>
            <a:ext cx="1133954" cy="1066892"/>
          </a:xfrm>
          <a:prstGeom prst="rect">
            <a:avLst/>
          </a:prstGeom>
        </p:spPr>
      </p:pic>
      <p:pic>
        <p:nvPicPr>
          <p:cNvPr id="5" name="Obraz 4">
            <a:extLst>
              <a:ext uri="{FF2B5EF4-FFF2-40B4-BE49-F238E27FC236}">
                <a16:creationId xmlns:a16="http://schemas.microsoft.com/office/drawing/2014/main" xmlns="" id="{C7F06A69-5154-4485-A6BC-03544870B5FA}"/>
              </a:ext>
            </a:extLst>
          </p:cNvPr>
          <p:cNvPicPr>
            <a:picLocks noChangeAspect="1"/>
          </p:cNvPicPr>
          <p:nvPr/>
        </p:nvPicPr>
        <p:blipFill>
          <a:blip r:embed="rId3"/>
          <a:stretch>
            <a:fillRect/>
          </a:stretch>
        </p:blipFill>
        <p:spPr>
          <a:xfrm>
            <a:off x="8393863" y="5858799"/>
            <a:ext cx="2664183" cy="1012024"/>
          </a:xfrm>
          <a:prstGeom prst="rect">
            <a:avLst/>
          </a:prstGeom>
        </p:spPr>
      </p:pic>
    </p:spTree>
    <p:extLst>
      <p:ext uri="{BB962C8B-B14F-4D97-AF65-F5344CB8AC3E}">
        <p14:creationId xmlns:p14="http://schemas.microsoft.com/office/powerpoint/2010/main" val="15347787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EAF7C97-24AD-4284-B1EB-713F464AE17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572A8448-0FBC-4294-B849-EB29529B676D}"/>
              </a:ext>
            </a:extLst>
          </p:cNvPr>
          <p:cNvSpPr>
            <a:spLocks noGrp="1"/>
          </p:cNvSpPr>
          <p:nvPr>
            <p:ph idx="1"/>
          </p:nvPr>
        </p:nvSpPr>
        <p:spPr/>
        <p:txBody>
          <a:bodyPr>
            <a:normAutofit lnSpcReduction="10000"/>
          </a:bodyPr>
          <a:lstStyle/>
          <a:p>
            <a:pPr marL="0" indent="0">
              <a:buNone/>
            </a:pPr>
            <a:r>
              <a:rPr lang="pl-PL" sz="2400" b="1" dirty="0"/>
              <a:t>Proszę zastosować jeden z wariantów rekcji czasownika </a:t>
            </a:r>
            <a:r>
              <a:rPr lang="pl-PL" sz="2400" b="1" i="1" dirty="0"/>
              <a:t>zapomnieć czego</a:t>
            </a:r>
            <a:r>
              <a:rPr lang="pl-PL" sz="2400" b="1" dirty="0"/>
              <a:t> lub </a:t>
            </a:r>
            <a:r>
              <a:rPr lang="pl-PL" sz="2400" b="1" i="1" dirty="0"/>
              <a:t>zapomnieć o czym</a:t>
            </a:r>
            <a:r>
              <a:rPr lang="pl-PL" sz="2400" b="1" dirty="0"/>
              <a:t>, używając w odpowiedniej formie wyrazów, podanych w nawiasach. </a:t>
            </a:r>
          </a:p>
          <a:p>
            <a:pPr marL="0" indent="0">
              <a:buNone/>
            </a:pPr>
            <a:r>
              <a:rPr lang="pl-PL" sz="2400" dirty="0"/>
              <a:t>Przykład: </a:t>
            </a:r>
            <a:r>
              <a:rPr lang="pl-PL" sz="2400" i="1" dirty="0"/>
              <a:t>Córka miała długą przerwę w nauce i prawie zapomniała (gra na fortepianie)______________________ . – Córka miała długą przerwę w nauce i prawie zapomniała </a:t>
            </a:r>
            <a:r>
              <a:rPr lang="pl-PL" sz="2400" i="1" u="sng" dirty="0"/>
              <a:t>gry na fortepianie</a:t>
            </a:r>
            <a:r>
              <a:rPr lang="pl-PL" sz="2400" dirty="0"/>
              <a:t>.</a:t>
            </a:r>
          </a:p>
          <a:p>
            <a:endParaRPr lang="pl-PL" sz="2400" dirty="0"/>
          </a:p>
          <a:p>
            <a:pPr marL="0" indent="0">
              <a:buNone/>
            </a:pPr>
            <a:r>
              <a:rPr lang="pl-PL" sz="2400" dirty="0"/>
              <a:t>1.	Stałam przed drzwiami około dwudziestu minut, bo zapomniałam (kod) ____________ .</a:t>
            </a:r>
          </a:p>
          <a:p>
            <a:endParaRPr lang="pl-PL" dirty="0"/>
          </a:p>
        </p:txBody>
      </p:sp>
      <p:pic>
        <p:nvPicPr>
          <p:cNvPr id="4" name="Obraz 3">
            <a:extLst>
              <a:ext uri="{FF2B5EF4-FFF2-40B4-BE49-F238E27FC236}">
                <a16:creationId xmlns:a16="http://schemas.microsoft.com/office/drawing/2014/main" xmlns="" id="{D0D992F1-CA27-4C7A-AC81-3B9F5B1891A7}"/>
              </a:ext>
            </a:extLst>
          </p:cNvPr>
          <p:cNvPicPr>
            <a:picLocks noChangeAspect="1"/>
          </p:cNvPicPr>
          <p:nvPr/>
        </p:nvPicPr>
        <p:blipFill>
          <a:blip r:embed="rId2"/>
          <a:stretch>
            <a:fillRect/>
          </a:stretch>
        </p:blipFill>
        <p:spPr>
          <a:xfrm>
            <a:off x="10979911" y="5702297"/>
            <a:ext cx="1133954" cy="1066892"/>
          </a:xfrm>
          <a:prstGeom prst="rect">
            <a:avLst/>
          </a:prstGeom>
        </p:spPr>
      </p:pic>
      <p:pic>
        <p:nvPicPr>
          <p:cNvPr id="5" name="Obraz 4">
            <a:extLst>
              <a:ext uri="{FF2B5EF4-FFF2-40B4-BE49-F238E27FC236}">
                <a16:creationId xmlns:a16="http://schemas.microsoft.com/office/drawing/2014/main" xmlns="" id="{E223E460-5B2F-494D-9539-9BF2AE2AD22F}"/>
              </a:ext>
            </a:extLst>
          </p:cNvPr>
          <p:cNvPicPr>
            <a:picLocks noChangeAspect="1"/>
          </p:cNvPicPr>
          <p:nvPr/>
        </p:nvPicPr>
        <p:blipFill>
          <a:blip r:embed="rId3"/>
          <a:stretch>
            <a:fillRect/>
          </a:stretch>
        </p:blipFill>
        <p:spPr>
          <a:xfrm>
            <a:off x="8431138" y="5757165"/>
            <a:ext cx="2664183" cy="1012024"/>
          </a:xfrm>
          <a:prstGeom prst="rect">
            <a:avLst/>
          </a:prstGeom>
        </p:spPr>
      </p:pic>
    </p:spTree>
    <p:extLst>
      <p:ext uri="{BB962C8B-B14F-4D97-AF65-F5344CB8AC3E}">
        <p14:creationId xmlns:p14="http://schemas.microsoft.com/office/powerpoint/2010/main" val="10038185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DB908A8-6593-40EC-AFC7-768F0471E54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67F418B0-35C7-47FA-83B4-96A255800456}"/>
              </a:ext>
            </a:extLst>
          </p:cNvPr>
          <p:cNvSpPr>
            <a:spLocks noGrp="1"/>
          </p:cNvSpPr>
          <p:nvPr>
            <p:ph idx="1"/>
          </p:nvPr>
        </p:nvSpPr>
        <p:spPr/>
        <p:txBody>
          <a:bodyPr>
            <a:normAutofit fontScale="92500"/>
          </a:bodyPr>
          <a:lstStyle/>
          <a:p>
            <a:pPr marL="0" indent="0">
              <a:buNone/>
            </a:pPr>
            <a:r>
              <a:rPr lang="pl-PL" sz="2200" dirty="0"/>
              <a:t>2.</a:t>
            </a:r>
            <a:r>
              <a:rPr lang="pl-PL" dirty="0"/>
              <a:t>	</a:t>
            </a:r>
            <a:r>
              <a:rPr lang="pl-PL" sz="2400" dirty="0"/>
              <a:t>Jaki wstyd, zupełnie zapomniałam (dług) ___________ .</a:t>
            </a:r>
          </a:p>
          <a:p>
            <a:pPr marL="0" indent="0">
              <a:buNone/>
            </a:pPr>
            <a:r>
              <a:rPr lang="pl-PL" sz="2400" dirty="0"/>
              <a:t>3.	Rodacy, czy zapomnieliście (swoje korzenie) __________________ ?</a:t>
            </a:r>
          </a:p>
          <a:p>
            <a:pPr marL="0" indent="0">
              <a:buNone/>
            </a:pPr>
            <a:r>
              <a:rPr lang="pl-PL" sz="2400" dirty="0"/>
              <a:t>4.	Przy kasie okazało się, że – najprawdopodobniej – zapomniałam w domu (portfel) ______________ .</a:t>
            </a:r>
          </a:p>
          <a:p>
            <a:pPr marL="0" indent="0">
              <a:buNone/>
            </a:pPr>
            <a:r>
              <a:rPr lang="pl-PL" sz="2400" dirty="0"/>
              <a:t>5.	Ostatnio byłem w tym miejscu bardzo dawno, więc nie dziwię się, że zapomniałem (droga) ___________ . </a:t>
            </a:r>
          </a:p>
          <a:p>
            <a:pPr marL="0" indent="0">
              <a:buNone/>
            </a:pPr>
            <a:r>
              <a:rPr lang="pl-PL" sz="2400" dirty="0"/>
              <a:t>6.	Córko moja droga, czyś zapomniała (swoje obietnice)_______________________ ?</a:t>
            </a:r>
          </a:p>
          <a:p>
            <a:pPr marL="0" indent="0">
              <a:buNone/>
            </a:pPr>
            <a:r>
              <a:rPr lang="pl-PL" sz="2400" dirty="0"/>
              <a:t>7.	Mam nadzieję, że zapomniałam (komórka)__________________ w domu, a nie zgubiłam.</a:t>
            </a:r>
          </a:p>
          <a:p>
            <a:endParaRPr lang="pl-PL" dirty="0"/>
          </a:p>
        </p:txBody>
      </p:sp>
      <p:pic>
        <p:nvPicPr>
          <p:cNvPr id="4" name="Obraz 3">
            <a:extLst>
              <a:ext uri="{FF2B5EF4-FFF2-40B4-BE49-F238E27FC236}">
                <a16:creationId xmlns:a16="http://schemas.microsoft.com/office/drawing/2014/main" xmlns="" id="{E46CEC5D-35C6-4B27-9933-02694D1708BA}"/>
              </a:ext>
            </a:extLst>
          </p:cNvPr>
          <p:cNvPicPr>
            <a:picLocks noChangeAspect="1"/>
          </p:cNvPicPr>
          <p:nvPr/>
        </p:nvPicPr>
        <p:blipFill>
          <a:blip r:embed="rId2"/>
          <a:stretch>
            <a:fillRect/>
          </a:stretch>
        </p:blipFill>
        <p:spPr>
          <a:xfrm>
            <a:off x="11058046" y="5727531"/>
            <a:ext cx="1133954" cy="1066892"/>
          </a:xfrm>
          <a:prstGeom prst="rect">
            <a:avLst/>
          </a:prstGeom>
        </p:spPr>
      </p:pic>
      <p:pic>
        <p:nvPicPr>
          <p:cNvPr id="5" name="Obraz 4">
            <a:extLst>
              <a:ext uri="{FF2B5EF4-FFF2-40B4-BE49-F238E27FC236}">
                <a16:creationId xmlns:a16="http://schemas.microsoft.com/office/drawing/2014/main" xmlns="" id="{0629BEF7-851C-472C-8E69-D138A1233FAF}"/>
              </a:ext>
            </a:extLst>
          </p:cNvPr>
          <p:cNvPicPr>
            <a:picLocks noChangeAspect="1"/>
          </p:cNvPicPr>
          <p:nvPr/>
        </p:nvPicPr>
        <p:blipFill>
          <a:blip r:embed="rId3"/>
          <a:stretch>
            <a:fillRect/>
          </a:stretch>
        </p:blipFill>
        <p:spPr>
          <a:xfrm>
            <a:off x="8393863" y="5817327"/>
            <a:ext cx="2664183" cy="1012024"/>
          </a:xfrm>
          <a:prstGeom prst="rect">
            <a:avLst/>
          </a:prstGeom>
        </p:spPr>
      </p:pic>
    </p:spTree>
    <p:extLst>
      <p:ext uri="{BB962C8B-B14F-4D97-AF65-F5344CB8AC3E}">
        <p14:creationId xmlns:p14="http://schemas.microsoft.com/office/powerpoint/2010/main" val="7791957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D3DE8DA-106A-4AE2-8444-B2AF0B6BADA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D81A2252-DE2C-4E48-92B6-4A40C83896AF}"/>
              </a:ext>
            </a:extLst>
          </p:cNvPr>
          <p:cNvSpPr>
            <a:spLocks noGrp="1"/>
          </p:cNvSpPr>
          <p:nvPr>
            <p:ph idx="1"/>
          </p:nvPr>
        </p:nvSpPr>
        <p:spPr/>
        <p:txBody>
          <a:bodyPr>
            <a:normAutofit fontScale="92500"/>
          </a:bodyPr>
          <a:lstStyle/>
          <a:p>
            <a:pPr marL="0" indent="0">
              <a:buNone/>
            </a:pPr>
            <a:r>
              <a:rPr lang="pl-PL" sz="2400" dirty="0"/>
              <a:t>8.	Obym tylko nie zapomniała (urodziny) __________________Ani w tym roku.</a:t>
            </a:r>
          </a:p>
          <a:p>
            <a:pPr marL="0" indent="0">
              <a:buNone/>
            </a:pPr>
            <a:r>
              <a:rPr lang="pl-PL" sz="2400" dirty="0"/>
              <a:t>9.	Jestem tak zmęczona, że wydaje mi się, że zapomniałam (własne imię)____________________ .</a:t>
            </a:r>
          </a:p>
          <a:p>
            <a:pPr marL="0" indent="0">
              <a:buNone/>
            </a:pPr>
            <a:r>
              <a:rPr lang="pl-PL" sz="2400" dirty="0"/>
              <a:t>10.	 Panie Piotrze, czy nie zapomniał pan (spotkanie)________________, które planowane  jest na jutro?</a:t>
            </a:r>
          </a:p>
          <a:p>
            <a:pPr marL="0" indent="0">
              <a:buNone/>
            </a:pPr>
            <a:r>
              <a:rPr lang="pl-PL" sz="2400" dirty="0"/>
              <a:t>11.	 Niestety, zapomniałem (nazwisko) _________________ autora tej książki, muszę sprawdzić w Internecie.</a:t>
            </a:r>
          </a:p>
          <a:p>
            <a:pPr marL="0" indent="0">
              <a:buNone/>
            </a:pPr>
            <a:r>
              <a:rPr lang="pl-PL" sz="2400" dirty="0"/>
              <a:t>12.	 Byłam już na korytarzu, ale cofnęłam się, bo zapomniałam (plecak) ________________.</a:t>
            </a:r>
          </a:p>
          <a:p>
            <a:endParaRPr lang="pl-PL" dirty="0"/>
          </a:p>
        </p:txBody>
      </p:sp>
      <p:pic>
        <p:nvPicPr>
          <p:cNvPr id="4" name="Obraz 3">
            <a:extLst>
              <a:ext uri="{FF2B5EF4-FFF2-40B4-BE49-F238E27FC236}">
                <a16:creationId xmlns:a16="http://schemas.microsoft.com/office/drawing/2014/main" xmlns="" id="{51E26BD4-CC05-4472-90DE-4B8E16829906}"/>
              </a:ext>
            </a:extLst>
          </p:cNvPr>
          <p:cNvPicPr>
            <a:picLocks noChangeAspect="1"/>
          </p:cNvPicPr>
          <p:nvPr/>
        </p:nvPicPr>
        <p:blipFill>
          <a:blip r:embed="rId2"/>
          <a:stretch>
            <a:fillRect/>
          </a:stretch>
        </p:blipFill>
        <p:spPr>
          <a:xfrm>
            <a:off x="11058046" y="5692020"/>
            <a:ext cx="1133954" cy="1066892"/>
          </a:xfrm>
          <a:prstGeom prst="rect">
            <a:avLst/>
          </a:prstGeom>
        </p:spPr>
      </p:pic>
      <p:pic>
        <p:nvPicPr>
          <p:cNvPr id="5" name="Obraz 4">
            <a:extLst>
              <a:ext uri="{FF2B5EF4-FFF2-40B4-BE49-F238E27FC236}">
                <a16:creationId xmlns:a16="http://schemas.microsoft.com/office/drawing/2014/main" xmlns="" id="{C29F3C51-9C4B-46B6-9258-D83C22FCA503}"/>
              </a:ext>
            </a:extLst>
          </p:cNvPr>
          <p:cNvPicPr>
            <a:picLocks noChangeAspect="1"/>
          </p:cNvPicPr>
          <p:nvPr/>
        </p:nvPicPr>
        <p:blipFill>
          <a:blip r:embed="rId3"/>
          <a:stretch>
            <a:fillRect/>
          </a:stretch>
        </p:blipFill>
        <p:spPr>
          <a:xfrm>
            <a:off x="8243955" y="5759384"/>
            <a:ext cx="2664183" cy="1012024"/>
          </a:xfrm>
          <a:prstGeom prst="rect">
            <a:avLst/>
          </a:prstGeom>
        </p:spPr>
      </p:pic>
    </p:spTree>
    <p:extLst>
      <p:ext uri="{BB962C8B-B14F-4D97-AF65-F5344CB8AC3E}">
        <p14:creationId xmlns:p14="http://schemas.microsoft.com/office/powerpoint/2010/main" val="33364828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980621F-A804-4065-8161-2DC7FD4C48A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BD9D8EFB-FF97-4D1E-89D5-16F4C4FE73F9}"/>
              </a:ext>
            </a:extLst>
          </p:cNvPr>
          <p:cNvSpPr>
            <a:spLocks noGrp="1"/>
          </p:cNvSpPr>
          <p:nvPr>
            <p:ph idx="1"/>
          </p:nvPr>
        </p:nvSpPr>
        <p:spPr/>
        <p:txBody>
          <a:bodyPr/>
          <a:lstStyle/>
          <a:p>
            <a:pPr marL="0" indent="0">
              <a:buNone/>
            </a:pPr>
            <a:r>
              <a:rPr lang="pl-PL" sz="2800" dirty="0"/>
              <a:t>Klucz: 1 – kodu; 2 – o długu; 3 – o swoich korzeniach; 4 – portfela; 5 – drogi; 6 – swoich obietnic; 7 – komórki; 8 – o urodzinach; 9 – własnego imienia; 10 – o spotkaniu; 11 – nazwiska; 12 – plecaka.</a:t>
            </a:r>
          </a:p>
          <a:p>
            <a:endParaRPr lang="pl-PL" dirty="0"/>
          </a:p>
          <a:p>
            <a:endParaRPr lang="pl-PL" dirty="0"/>
          </a:p>
        </p:txBody>
      </p:sp>
      <p:pic>
        <p:nvPicPr>
          <p:cNvPr id="4" name="Obraz 3">
            <a:extLst>
              <a:ext uri="{FF2B5EF4-FFF2-40B4-BE49-F238E27FC236}">
                <a16:creationId xmlns:a16="http://schemas.microsoft.com/office/drawing/2014/main" xmlns="" id="{CFC82EA6-D3BD-4740-B228-3865A83DE746}"/>
              </a:ext>
            </a:extLst>
          </p:cNvPr>
          <p:cNvPicPr>
            <a:picLocks noChangeAspect="1"/>
          </p:cNvPicPr>
          <p:nvPr/>
        </p:nvPicPr>
        <p:blipFill>
          <a:blip r:embed="rId2"/>
          <a:stretch>
            <a:fillRect/>
          </a:stretch>
        </p:blipFill>
        <p:spPr>
          <a:xfrm>
            <a:off x="11043830" y="5789893"/>
            <a:ext cx="1133954" cy="1066892"/>
          </a:xfrm>
          <a:prstGeom prst="rect">
            <a:avLst/>
          </a:prstGeom>
        </p:spPr>
      </p:pic>
      <p:pic>
        <p:nvPicPr>
          <p:cNvPr id="5" name="Obraz 4">
            <a:extLst>
              <a:ext uri="{FF2B5EF4-FFF2-40B4-BE49-F238E27FC236}">
                <a16:creationId xmlns:a16="http://schemas.microsoft.com/office/drawing/2014/main" xmlns="" id="{3DBEFFA7-FE03-4AC8-9626-4802B0C95841}"/>
              </a:ext>
            </a:extLst>
          </p:cNvPr>
          <p:cNvPicPr>
            <a:picLocks noChangeAspect="1"/>
          </p:cNvPicPr>
          <p:nvPr/>
        </p:nvPicPr>
        <p:blipFill>
          <a:blip r:embed="rId3"/>
          <a:stretch>
            <a:fillRect/>
          </a:stretch>
        </p:blipFill>
        <p:spPr>
          <a:xfrm>
            <a:off x="8317503" y="5649832"/>
            <a:ext cx="2664183" cy="1012024"/>
          </a:xfrm>
          <a:prstGeom prst="rect">
            <a:avLst/>
          </a:prstGeom>
        </p:spPr>
      </p:pic>
    </p:spTree>
    <p:extLst>
      <p:ext uri="{BB962C8B-B14F-4D97-AF65-F5344CB8AC3E}">
        <p14:creationId xmlns:p14="http://schemas.microsoft.com/office/powerpoint/2010/main" val="18908266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77BD378-559C-4005-82F5-49A8148B867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6DB399F-4FAC-470A-84AB-8CD1C3E15319}"/>
              </a:ext>
            </a:extLst>
          </p:cNvPr>
          <p:cNvSpPr>
            <a:spLocks noGrp="1"/>
          </p:cNvSpPr>
          <p:nvPr>
            <p:ph idx="1"/>
          </p:nvPr>
        </p:nvSpPr>
        <p:spPr>
          <a:xfrm>
            <a:off x="492415" y="2224884"/>
            <a:ext cx="11029615" cy="3678303"/>
          </a:xfrm>
        </p:spPr>
        <p:txBody>
          <a:bodyPr/>
          <a:lstStyle/>
          <a:p>
            <a:pPr marL="0" indent="0">
              <a:buNone/>
            </a:pPr>
            <a:r>
              <a:rPr lang="pl-PL" sz="2400" b="1" dirty="0"/>
              <a:t>Proszę przetłumaczyć zdania na język polski.</a:t>
            </a:r>
          </a:p>
          <a:p>
            <a:pPr marL="0" indent="0">
              <a:buNone/>
            </a:pPr>
            <a:r>
              <a:rPr lang="pl-PL" sz="2400" dirty="0"/>
              <a:t>Przykład: </a:t>
            </a:r>
            <a:r>
              <a:rPr lang="uk-UA" sz="2400" i="1" dirty="0"/>
              <a:t>Я мушу врешті взятися за роботу. – </a:t>
            </a:r>
            <a:r>
              <a:rPr lang="pl-PL" sz="2400" i="1" dirty="0"/>
              <a:t>Muszę wreszcie zabrać się do pracy.</a:t>
            </a:r>
          </a:p>
          <a:p>
            <a:endParaRPr lang="pl-PL" sz="2400" dirty="0"/>
          </a:p>
          <a:p>
            <a:pPr marL="0" indent="0">
              <a:buNone/>
            </a:pPr>
            <a:r>
              <a:rPr lang="pl-PL" sz="2400" dirty="0"/>
              <a:t>1.	</a:t>
            </a:r>
            <a:r>
              <a:rPr lang="uk-UA" sz="2400" dirty="0"/>
              <a:t>У цих змаганнях наш спортсмен претендує на медаль.</a:t>
            </a:r>
          </a:p>
          <a:p>
            <a:pPr marL="0" indent="0">
              <a:buNone/>
            </a:pPr>
            <a:r>
              <a:rPr lang="uk-UA" sz="2400" dirty="0"/>
              <a:t>2.	Він доклав зусиль і досягнув успіху.</a:t>
            </a:r>
          </a:p>
          <a:p>
            <a:pPr marL="0" indent="0">
              <a:buNone/>
            </a:pPr>
            <a:r>
              <a:rPr lang="uk-UA" sz="2400" dirty="0"/>
              <a:t>3.	Вітання переможцеві передали його друзі і знайомі.</a:t>
            </a:r>
          </a:p>
          <a:p>
            <a:endParaRPr lang="pl-PL" dirty="0"/>
          </a:p>
        </p:txBody>
      </p:sp>
      <p:pic>
        <p:nvPicPr>
          <p:cNvPr id="4" name="Obraz 3">
            <a:extLst>
              <a:ext uri="{FF2B5EF4-FFF2-40B4-BE49-F238E27FC236}">
                <a16:creationId xmlns:a16="http://schemas.microsoft.com/office/drawing/2014/main" xmlns="" id="{1D5A70C7-870C-4384-B487-E02A2217AEB8}"/>
              </a:ext>
            </a:extLst>
          </p:cNvPr>
          <p:cNvPicPr>
            <a:picLocks noChangeAspect="1"/>
          </p:cNvPicPr>
          <p:nvPr/>
        </p:nvPicPr>
        <p:blipFill>
          <a:blip r:embed="rId2"/>
          <a:stretch>
            <a:fillRect/>
          </a:stretch>
        </p:blipFill>
        <p:spPr>
          <a:xfrm>
            <a:off x="11043831" y="5700897"/>
            <a:ext cx="1133954" cy="1066892"/>
          </a:xfrm>
          <a:prstGeom prst="rect">
            <a:avLst/>
          </a:prstGeom>
        </p:spPr>
      </p:pic>
      <p:pic>
        <p:nvPicPr>
          <p:cNvPr id="5" name="Obraz 4">
            <a:extLst>
              <a:ext uri="{FF2B5EF4-FFF2-40B4-BE49-F238E27FC236}">
                <a16:creationId xmlns:a16="http://schemas.microsoft.com/office/drawing/2014/main" xmlns="" id="{DE0BDB4E-46B0-4C10-8C0C-5A71A7374067}"/>
              </a:ext>
            </a:extLst>
          </p:cNvPr>
          <p:cNvPicPr>
            <a:picLocks noChangeAspect="1"/>
          </p:cNvPicPr>
          <p:nvPr/>
        </p:nvPicPr>
        <p:blipFill>
          <a:blip r:embed="rId3"/>
          <a:stretch>
            <a:fillRect/>
          </a:stretch>
        </p:blipFill>
        <p:spPr>
          <a:xfrm>
            <a:off x="8528040" y="5829476"/>
            <a:ext cx="2664183" cy="1012024"/>
          </a:xfrm>
          <a:prstGeom prst="rect">
            <a:avLst/>
          </a:prstGeom>
        </p:spPr>
      </p:pic>
    </p:spTree>
    <p:extLst>
      <p:ext uri="{BB962C8B-B14F-4D97-AF65-F5344CB8AC3E}">
        <p14:creationId xmlns:p14="http://schemas.microsoft.com/office/powerpoint/2010/main" val="12171663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029C736-729F-4458-9202-35D7468FFC3C}"/>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E31040D5-6774-4DC8-B658-251D2B5BD846}"/>
              </a:ext>
            </a:extLst>
          </p:cNvPr>
          <p:cNvSpPr>
            <a:spLocks noGrp="1"/>
          </p:cNvSpPr>
          <p:nvPr>
            <p:ph idx="1"/>
          </p:nvPr>
        </p:nvSpPr>
        <p:spPr>
          <a:xfrm>
            <a:off x="426129" y="1953088"/>
            <a:ext cx="11255700" cy="4500516"/>
          </a:xfrm>
        </p:spPr>
        <p:txBody>
          <a:bodyPr>
            <a:normAutofit lnSpcReduction="10000"/>
          </a:bodyPr>
          <a:lstStyle/>
          <a:p>
            <a:pPr marL="0" indent="0">
              <a:buNone/>
            </a:pPr>
            <a:r>
              <a:rPr lang="ru-RU" sz="2200" dirty="0"/>
              <a:t>4.	Ти не шкодуєш про своє рішення?</a:t>
            </a:r>
          </a:p>
          <a:p>
            <a:pPr marL="0" indent="0">
              <a:buNone/>
            </a:pPr>
            <a:r>
              <a:rPr lang="ru-RU" sz="2200" dirty="0"/>
              <a:t>5.	Не поскупися на кілька злотих, прошу.</a:t>
            </a:r>
          </a:p>
          <a:p>
            <a:pPr marL="0" indent="0">
              <a:buNone/>
            </a:pPr>
            <a:r>
              <a:rPr lang="ru-RU" sz="2200" dirty="0"/>
              <a:t>6.	Ти дуже схожа на свою маму.</a:t>
            </a:r>
          </a:p>
          <a:p>
            <a:pPr marL="0" indent="0">
              <a:buNone/>
            </a:pPr>
            <a:r>
              <a:rPr lang="ru-RU" sz="2200" dirty="0"/>
              <a:t>7.	Моніко, кого ти так виглядаєш? Ірину? </a:t>
            </a:r>
          </a:p>
          <a:p>
            <a:pPr marL="0" indent="0">
              <a:buNone/>
            </a:pPr>
            <a:r>
              <a:rPr lang="ru-RU" sz="2200" dirty="0"/>
              <a:t>8.	Ти вкинула лист у скриньку?</a:t>
            </a:r>
          </a:p>
          <a:p>
            <a:pPr marL="0" indent="0">
              <a:buNone/>
            </a:pPr>
            <a:r>
              <a:rPr lang="ru-RU" sz="2200" dirty="0"/>
              <a:t>9.	Листи було розіслано в різні полоністичні осередки України.</a:t>
            </a:r>
          </a:p>
          <a:p>
            <a:pPr marL="0" indent="0">
              <a:buNone/>
            </a:pPr>
            <a:r>
              <a:rPr lang="ru-RU" sz="2200" dirty="0"/>
              <a:t>10.	 Я зараз візьмуся за приготування вечері.</a:t>
            </a:r>
          </a:p>
          <a:p>
            <a:pPr marL="0" indent="0">
              <a:buNone/>
            </a:pPr>
            <a:r>
              <a:rPr lang="ru-RU" sz="2200" dirty="0"/>
              <a:t>11.	 Як спровокувати учнів на щирість у розмові?</a:t>
            </a:r>
          </a:p>
          <a:p>
            <a:pPr marL="0" indent="0">
              <a:buNone/>
            </a:pPr>
            <a:r>
              <a:rPr lang="ru-RU" sz="2200" dirty="0"/>
              <a:t>12.	 За браком часу ми не все обговорили.</a:t>
            </a:r>
          </a:p>
          <a:p>
            <a:pPr marL="0" indent="0">
              <a:buNone/>
            </a:pPr>
            <a:r>
              <a:rPr lang="ru-RU" sz="2200" dirty="0"/>
              <a:t>13.	 Я з дитинства люблю котів.</a:t>
            </a:r>
          </a:p>
          <a:p>
            <a:endParaRPr lang="pl-PL" dirty="0"/>
          </a:p>
        </p:txBody>
      </p:sp>
      <p:pic>
        <p:nvPicPr>
          <p:cNvPr id="4" name="Obraz 3">
            <a:extLst>
              <a:ext uri="{FF2B5EF4-FFF2-40B4-BE49-F238E27FC236}">
                <a16:creationId xmlns:a16="http://schemas.microsoft.com/office/drawing/2014/main" xmlns="" id="{1B1E43C6-6951-4B93-9E3B-25AEB740CABF}"/>
              </a:ext>
            </a:extLst>
          </p:cNvPr>
          <p:cNvPicPr>
            <a:picLocks noChangeAspect="1"/>
          </p:cNvPicPr>
          <p:nvPr/>
        </p:nvPicPr>
        <p:blipFill>
          <a:blip r:embed="rId2"/>
          <a:stretch>
            <a:fillRect/>
          </a:stretch>
        </p:blipFill>
        <p:spPr>
          <a:xfrm>
            <a:off x="11043831" y="5709776"/>
            <a:ext cx="1133954" cy="1066892"/>
          </a:xfrm>
          <a:prstGeom prst="rect">
            <a:avLst/>
          </a:prstGeom>
        </p:spPr>
      </p:pic>
      <p:pic>
        <p:nvPicPr>
          <p:cNvPr id="5" name="Obraz 4">
            <a:extLst>
              <a:ext uri="{FF2B5EF4-FFF2-40B4-BE49-F238E27FC236}">
                <a16:creationId xmlns:a16="http://schemas.microsoft.com/office/drawing/2014/main" xmlns="" id="{1BD240B6-418F-4449-81B6-38B7D2935EC7}"/>
              </a:ext>
            </a:extLst>
          </p:cNvPr>
          <p:cNvPicPr>
            <a:picLocks noChangeAspect="1"/>
          </p:cNvPicPr>
          <p:nvPr/>
        </p:nvPicPr>
        <p:blipFill>
          <a:blip r:embed="rId3"/>
          <a:stretch>
            <a:fillRect/>
          </a:stretch>
        </p:blipFill>
        <p:spPr>
          <a:xfrm>
            <a:off x="8033419" y="5845976"/>
            <a:ext cx="2664183" cy="1012024"/>
          </a:xfrm>
          <a:prstGeom prst="rect">
            <a:avLst/>
          </a:prstGeom>
        </p:spPr>
      </p:pic>
    </p:spTree>
    <p:extLst>
      <p:ext uri="{BB962C8B-B14F-4D97-AF65-F5344CB8AC3E}">
        <p14:creationId xmlns:p14="http://schemas.microsoft.com/office/powerpoint/2010/main" val="25639880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D808C09-79B4-4BCF-88F8-EF5D191595D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E3CAD292-EE41-41F7-B6FA-45F027463670}"/>
              </a:ext>
            </a:extLst>
          </p:cNvPr>
          <p:cNvSpPr>
            <a:spLocks noGrp="1"/>
          </p:cNvSpPr>
          <p:nvPr>
            <p:ph idx="1"/>
          </p:nvPr>
        </p:nvSpPr>
        <p:spPr>
          <a:xfrm>
            <a:off x="514905" y="1979720"/>
            <a:ext cx="11166925" cy="4500517"/>
          </a:xfrm>
        </p:spPr>
        <p:txBody>
          <a:bodyPr>
            <a:normAutofit lnSpcReduction="10000"/>
          </a:bodyPr>
          <a:lstStyle/>
          <a:p>
            <a:pPr marL="0" indent="0">
              <a:buNone/>
            </a:pPr>
            <a:r>
              <a:rPr lang="uk-UA" sz="2200" dirty="0"/>
              <a:t>15.	 Це було кохання з першого погляду.</a:t>
            </a:r>
          </a:p>
          <a:p>
            <a:pPr marL="0" indent="0">
              <a:buNone/>
            </a:pPr>
            <a:r>
              <a:rPr lang="uk-UA" sz="2200" dirty="0"/>
              <a:t>16.	 Мені вистачить двох зошитів.</a:t>
            </a:r>
          </a:p>
          <a:p>
            <a:pPr marL="0" indent="0">
              <a:buNone/>
            </a:pPr>
            <a:r>
              <a:rPr lang="uk-UA" sz="2200" dirty="0"/>
              <a:t>17.	 Однозначної відповіді на це запитання не існує.</a:t>
            </a:r>
          </a:p>
          <a:p>
            <a:pPr marL="0" indent="0">
              <a:buNone/>
            </a:pPr>
            <a:r>
              <a:rPr lang="uk-UA" sz="2200" dirty="0"/>
              <a:t>18.	 До зустрічі! Вітання мамі!</a:t>
            </a:r>
          </a:p>
          <a:p>
            <a:pPr marL="0" indent="0">
              <a:buNone/>
            </a:pPr>
            <a:r>
              <a:rPr lang="uk-UA" sz="2200" dirty="0"/>
              <a:t>19.	 Я знову забула телефон.</a:t>
            </a:r>
          </a:p>
          <a:p>
            <a:pPr marL="0" indent="0">
              <a:buNone/>
            </a:pPr>
            <a:r>
              <a:rPr lang="uk-UA" sz="2200" dirty="0"/>
              <a:t>20.	 Цитрусові багаті на вітамін С.</a:t>
            </a:r>
          </a:p>
          <a:p>
            <a:pPr marL="0" indent="0">
              <a:buNone/>
            </a:pPr>
            <a:r>
              <a:rPr lang="uk-UA" sz="2200" dirty="0"/>
              <a:t>21.	 Це правило досить легке для розуміння.</a:t>
            </a:r>
          </a:p>
          <a:p>
            <a:pPr marL="0" indent="0">
              <a:buNone/>
            </a:pPr>
            <a:r>
              <a:rPr lang="uk-UA" sz="2200" dirty="0"/>
              <a:t>22.	 На листівці написано: „Найкращі побажання бабусі в день народження”. </a:t>
            </a:r>
          </a:p>
          <a:p>
            <a:pPr marL="0" indent="0">
              <a:buNone/>
            </a:pPr>
            <a:r>
              <a:rPr lang="uk-UA" sz="2200" dirty="0"/>
              <a:t>23.	 У нашому гуртожитку добрі умови для життя.</a:t>
            </a:r>
          </a:p>
          <a:p>
            <a:pPr marL="0" indent="0">
              <a:buNone/>
            </a:pPr>
            <a:r>
              <a:rPr lang="uk-UA" sz="2200" dirty="0"/>
              <a:t>24.	Чи у вас вагомі причини для переселення?</a:t>
            </a:r>
          </a:p>
          <a:p>
            <a:endParaRPr lang="pl-PL" dirty="0"/>
          </a:p>
        </p:txBody>
      </p:sp>
      <p:pic>
        <p:nvPicPr>
          <p:cNvPr id="4" name="Obraz 3">
            <a:extLst>
              <a:ext uri="{FF2B5EF4-FFF2-40B4-BE49-F238E27FC236}">
                <a16:creationId xmlns:a16="http://schemas.microsoft.com/office/drawing/2014/main" xmlns="" id="{7D63741B-50B5-4C9E-A03C-70081B0D1AFE}"/>
              </a:ext>
            </a:extLst>
          </p:cNvPr>
          <p:cNvPicPr>
            <a:picLocks noChangeAspect="1"/>
          </p:cNvPicPr>
          <p:nvPr/>
        </p:nvPicPr>
        <p:blipFill>
          <a:blip r:embed="rId2"/>
          <a:stretch>
            <a:fillRect/>
          </a:stretch>
        </p:blipFill>
        <p:spPr>
          <a:xfrm>
            <a:off x="11058046" y="5791108"/>
            <a:ext cx="1133954" cy="1066892"/>
          </a:xfrm>
          <a:prstGeom prst="rect">
            <a:avLst/>
          </a:prstGeom>
        </p:spPr>
      </p:pic>
      <p:pic>
        <p:nvPicPr>
          <p:cNvPr id="5" name="Obraz 4">
            <a:extLst>
              <a:ext uri="{FF2B5EF4-FFF2-40B4-BE49-F238E27FC236}">
                <a16:creationId xmlns:a16="http://schemas.microsoft.com/office/drawing/2014/main" xmlns="" id="{08F7DC95-8DCD-47BE-A80D-74DBD3EC731C}"/>
              </a:ext>
            </a:extLst>
          </p:cNvPr>
          <p:cNvPicPr>
            <a:picLocks noChangeAspect="1"/>
          </p:cNvPicPr>
          <p:nvPr/>
        </p:nvPicPr>
        <p:blipFill>
          <a:blip r:embed="rId3"/>
          <a:stretch>
            <a:fillRect/>
          </a:stretch>
        </p:blipFill>
        <p:spPr>
          <a:xfrm>
            <a:off x="8393863" y="5791108"/>
            <a:ext cx="2664183" cy="1012024"/>
          </a:xfrm>
          <a:prstGeom prst="rect">
            <a:avLst/>
          </a:prstGeom>
        </p:spPr>
      </p:pic>
    </p:spTree>
    <p:extLst>
      <p:ext uri="{BB962C8B-B14F-4D97-AF65-F5344CB8AC3E}">
        <p14:creationId xmlns:p14="http://schemas.microsoft.com/office/powerpoint/2010/main" val="9835435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1B6FD3F-7E32-4580-B6CB-00EE820A6BB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8939B40E-7ADF-4F3C-8811-4B48D966EAB2}"/>
              </a:ext>
            </a:extLst>
          </p:cNvPr>
          <p:cNvSpPr>
            <a:spLocks noGrp="1"/>
          </p:cNvSpPr>
          <p:nvPr>
            <p:ph idx="1"/>
          </p:nvPr>
        </p:nvSpPr>
        <p:spPr>
          <a:xfrm>
            <a:off x="355107" y="2254928"/>
            <a:ext cx="11255700" cy="4536489"/>
          </a:xfrm>
        </p:spPr>
        <p:txBody>
          <a:bodyPr>
            <a:normAutofit fontScale="92500"/>
          </a:bodyPr>
          <a:lstStyle/>
          <a:p>
            <a:pPr marL="0" indent="0">
              <a:buNone/>
            </a:pPr>
            <a:r>
              <a:rPr lang="pl-PL" sz="2400" dirty="0"/>
              <a:t>Klucz: 1. W tych zawodach nasz sportowiec pretenduje do medalu. 2. Dołożył starań i osiągnął sukces. 3. Gratulacje dla zwycięzcy przekazali jego przyjaciele i znajomi. 4. Nie żałujesz swojej decyzji? 5. Nie poskąp kilku złotych, proszę. 6. Jesteś bardzo podobna do swojej mamy. 7. Moniko, kogo tak wypatrujesz? Ireny? 8. Wrzuciłaś list do skrzynki? 9. Listy rozesłano do różnych ośrodków polonistycznych Ukrainy. 10. Zaraz się zabiorę do robienia kolacji. 11. Jak sprowokować uczniów do szczerości w rozmowie? 12. Z braku czasu omówiliśmy nie wszystko. 13. Od dziecka / od dzieciństwa  lubię koty. 14. Jakie ma Pani / Pan podstawy do wyrobienia tego dokumentu? 15. Była to miłość od pierwszego wejrzenia. 16. Wystarczą mi dwa zeszyty. 17. Jednoznaczna odpowiedź na to pytanie nie istnieje. 18. Do zobaczenia! Pozdrowienia dla mamy! 19. Znowu zapomniałam telefonu. 20. Cytrusy są bogate w witaminę C. 21. Ta reguła jest dość prosta do zrozumienia. 22. Na kartce napisano / jest napisane:  „Najlepsze życzenia urodzinowe dla babci”. 23. W naszym akademiku / domu akademickim są dobre warunki do życia. 24. Czy macie / czy mają Państwo / Panie / Panowie poważne / wystarczające przyczyny do przeprowadzki?</a:t>
            </a:r>
          </a:p>
          <a:p>
            <a:endParaRPr lang="pl-PL" dirty="0"/>
          </a:p>
          <a:p>
            <a:endParaRPr lang="pl-PL" dirty="0"/>
          </a:p>
        </p:txBody>
      </p:sp>
      <p:pic>
        <p:nvPicPr>
          <p:cNvPr id="4" name="Obraz 3">
            <a:extLst>
              <a:ext uri="{FF2B5EF4-FFF2-40B4-BE49-F238E27FC236}">
                <a16:creationId xmlns:a16="http://schemas.microsoft.com/office/drawing/2014/main" xmlns="" id="{25938FEA-0595-493E-89F4-B2458DD427A0}"/>
              </a:ext>
            </a:extLst>
          </p:cNvPr>
          <p:cNvPicPr>
            <a:picLocks noChangeAspect="1"/>
          </p:cNvPicPr>
          <p:nvPr/>
        </p:nvPicPr>
        <p:blipFill>
          <a:blip r:embed="rId2"/>
          <a:stretch>
            <a:fillRect/>
          </a:stretch>
        </p:blipFill>
        <p:spPr>
          <a:xfrm>
            <a:off x="11043830" y="5791108"/>
            <a:ext cx="1133954" cy="1066892"/>
          </a:xfrm>
          <a:prstGeom prst="rect">
            <a:avLst/>
          </a:prstGeom>
        </p:spPr>
      </p:pic>
    </p:spTree>
    <p:extLst>
      <p:ext uri="{BB962C8B-B14F-4D97-AF65-F5344CB8AC3E}">
        <p14:creationId xmlns:p14="http://schemas.microsoft.com/office/powerpoint/2010/main" val="568934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C71EEE8-B565-41AC-BEC7-0B7EB48DD152}"/>
              </a:ext>
            </a:extLst>
          </p:cNvPr>
          <p:cNvSpPr>
            <a:spLocks noGrp="1"/>
          </p:cNvSpPr>
          <p:nvPr>
            <p:ph type="title"/>
          </p:nvPr>
        </p:nvSpPr>
        <p:spPr/>
        <p:txBody>
          <a:bodyPr/>
          <a:lstStyle/>
          <a:p>
            <a:r>
              <a:rPr lang="uk-UA" b="1" dirty="0"/>
              <a:t>Керування </a:t>
            </a:r>
            <a:r>
              <a:rPr lang="uk-UA" dirty="0"/>
              <a:t>– </a:t>
            </a:r>
            <a:r>
              <a:rPr lang="pl-PL" dirty="0" err="1"/>
              <a:t>Rekcj</a:t>
            </a:r>
            <a:r>
              <a:rPr lang="uk-UA" dirty="0"/>
              <a:t>а</a:t>
            </a:r>
            <a:endParaRPr lang="pl-PL" dirty="0"/>
          </a:p>
        </p:txBody>
      </p:sp>
      <p:sp>
        <p:nvSpPr>
          <p:cNvPr id="3" name="Symbol zastępczy zawartości 2">
            <a:extLst>
              <a:ext uri="{FF2B5EF4-FFF2-40B4-BE49-F238E27FC236}">
                <a16:creationId xmlns:a16="http://schemas.microsoft.com/office/drawing/2014/main" xmlns="" id="{95CB0AD2-69D0-4C72-AE60-628593773AC7}"/>
              </a:ext>
            </a:extLst>
          </p:cNvPr>
          <p:cNvSpPr>
            <a:spLocks noGrp="1"/>
          </p:cNvSpPr>
          <p:nvPr>
            <p:ph idx="1"/>
          </p:nvPr>
        </p:nvSpPr>
        <p:spPr/>
        <p:txBody>
          <a:bodyPr>
            <a:normAutofit/>
          </a:bodyPr>
          <a:lstStyle/>
          <a:p>
            <a:r>
              <a:rPr lang="uk-UA" sz="2800" dirty="0"/>
              <a:t>Керування відмінком</a:t>
            </a:r>
          </a:p>
          <a:p>
            <a:r>
              <a:rPr lang="uk-UA" sz="2800" dirty="0"/>
              <a:t>Керування відмінком з прийменником</a:t>
            </a:r>
            <a:r>
              <a:rPr lang="pl-PL" sz="2800" dirty="0"/>
              <a:t> </a:t>
            </a:r>
            <a:endParaRPr lang="uk-UA" sz="2800" dirty="0"/>
          </a:p>
          <a:p>
            <a:pPr marL="0" indent="0">
              <a:buNone/>
            </a:pPr>
            <a:r>
              <a:rPr lang="pl-PL" sz="2800" dirty="0"/>
              <a:t>( </a:t>
            </a:r>
            <a:r>
              <a:rPr lang="uk-UA" sz="2800" dirty="0"/>
              <a:t>пол. керування прийменником з відмінком</a:t>
            </a:r>
            <a:r>
              <a:rPr lang="pl-PL" sz="2800" dirty="0"/>
              <a:t>)</a:t>
            </a:r>
            <a:endParaRPr lang="uk-UA" sz="2800" dirty="0"/>
          </a:p>
          <a:p>
            <a:pPr marL="0" indent="0">
              <a:buNone/>
            </a:pPr>
            <a:r>
              <a:rPr lang="uk-UA" sz="2800" dirty="0"/>
              <a:t>головний член – підрядний член</a:t>
            </a:r>
            <a:endParaRPr lang="pl-PL" sz="2800" dirty="0"/>
          </a:p>
          <a:p>
            <a:pPr marL="0" indent="0">
              <a:buNone/>
            </a:pPr>
            <a:r>
              <a:rPr lang="pl-PL" sz="2800" dirty="0"/>
              <a:t>wyraz nadrzędny = nadrzędnik</a:t>
            </a:r>
            <a:r>
              <a:rPr lang="uk-UA" sz="2800" dirty="0"/>
              <a:t>; </a:t>
            </a:r>
            <a:r>
              <a:rPr lang="pl-PL" sz="2800" dirty="0"/>
              <a:t>wyraz podrzędny = podrzędnik</a:t>
            </a:r>
          </a:p>
        </p:txBody>
      </p:sp>
      <p:pic>
        <p:nvPicPr>
          <p:cNvPr id="4" name="Obraz 3">
            <a:extLst>
              <a:ext uri="{FF2B5EF4-FFF2-40B4-BE49-F238E27FC236}">
                <a16:creationId xmlns:a16="http://schemas.microsoft.com/office/drawing/2014/main" xmlns="" id="{C5D4F262-E41A-471D-89C0-C060F28D6D74}"/>
              </a:ext>
            </a:extLst>
          </p:cNvPr>
          <p:cNvPicPr>
            <a:picLocks noChangeAspect="1"/>
          </p:cNvPicPr>
          <p:nvPr/>
        </p:nvPicPr>
        <p:blipFill>
          <a:blip r:embed="rId2"/>
          <a:stretch>
            <a:fillRect/>
          </a:stretch>
        </p:blipFill>
        <p:spPr>
          <a:xfrm>
            <a:off x="7959870" y="5549430"/>
            <a:ext cx="2664183" cy="1012024"/>
          </a:xfrm>
          <a:prstGeom prst="rect">
            <a:avLst/>
          </a:prstGeom>
        </p:spPr>
      </p:pic>
      <p:pic>
        <p:nvPicPr>
          <p:cNvPr id="5" name="Obraz 4">
            <a:extLst>
              <a:ext uri="{FF2B5EF4-FFF2-40B4-BE49-F238E27FC236}">
                <a16:creationId xmlns:a16="http://schemas.microsoft.com/office/drawing/2014/main" xmlns="" id="{026C276B-A002-48B8-87F5-1F47E1C35988}"/>
              </a:ext>
            </a:extLst>
          </p:cNvPr>
          <p:cNvPicPr>
            <a:picLocks noChangeAspect="1"/>
          </p:cNvPicPr>
          <p:nvPr/>
        </p:nvPicPr>
        <p:blipFill>
          <a:blip r:embed="rId3"/>
          <a:stretch>
            <a:fillRect/>
          </a:stretch>
        </p:blipFill>
        <p:spPr>
          <a:xfrm>
            <a:off x="10882257" y="5521996"/>
            <a:ext cx="1133954" cy="1066892"/>
          </a:xfrm>
          <a:prstGeom prst="rect">
            <a:avLst/>
          </a:prstGeom>
        </p:spPr>
      </p:pic>
    </p:spTree>
    <p:extLst>
      <p:ext uri="{BB962C8B-B14F-4D97-AF65-F5344CB8AC3E}">
        <p14:creationId xmlns:p14="http://schemas.microsoft.com/office/powerpoint/2010/main" val="13800754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C623913-7DC2-4037-97B2-10933A75F26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D0916A6-A48F-4278-97AF-EC194F3510F8}"/>
              </a:ext>
            </a:extLst>
          </p:cNvPr>
          <p:cNvSpPr>
            <a:spLocks noGrp="1"/>
          </p:cNvSpPr>
          <p:nvPr>
            <p:ph idx="1"/>
          </p:nvPr>
        </p:nvSpPr>
        <p:spPr>
          <a:xfrm>
            <a:off x="539171" y="1890944"/>
            <a:ext cx="11113658" cy="4967056"/>
          </a:xfrm>
        </p:spPr>
        <p:txBody>
          <a:bodyPr>
            <a:noAutofit/>
          </a:bodyPr>
          <a:lstStyle/>
          <a:p>
            <a:pPr marL="0" indent="0">
              <a:buNone/>
            </a:pPr>
            <a:r>
              <a:rPr lang="pl-PL" sz="2400" b="1" dirty="0"/>
              <a:t>Proszę przetłumaczyć na język polski</a:t>
            </a:r>
          </a:p>
          <a:p>
            <a:pPr marL="0" indent="0">
              <a:buNone/>
            </a:pPr>
            <a:r>
              <a:rPr lang="uk-UA" sz="2400" dirty="0"/>
              <a:t>Хочеш досконало вивчити іноземну мову самостійно? Звичайно, для цього ти мусиш прикласти певні зусилля. Дотримуйся принципу регулярності навчання. Застосовуй вивчені правила на практиці. Стеж за доброю вимовою. Пам’ятай про потребу постійного контакту з мовою, яку ти вивчаєш. Якщо ти не впевнена / не впевнений у собі, постарайся вилікуватися від цього. Якби тобі була потрібна консультація чи допомога, порадься з учителем. Уважно вислухай його пояснення. Позич у нього матеріали для цікавого вивчення мови. Учитель обов’язково тобі допоможе (</a:t>
            </a:r>
            <a:r>
              <a:rPr lang="pl-PL" sz="2400" dirty="0"/>
              <a:t>udzieli…).  </a:t>
            </a:r>
            <a:r>
              <a:rPr lang="uk-UA" sz="2400" dirty="0"/>
              <a:t>Користуйся цими дидактичними матеріалами. Пошукай найбільш відповідний для тебе підручник для вивчення мови. Для досягнення мети хапайся за різні, навіть нетрадиційні, методи навчання. Але не перегинай палицю – обмежся запам’ятовуванням кільканадцяти нових слів на день. Зате активно вживай свіжо вивчені слова, звороти, фрази. </a:t>
            </a:r>
            <a:endParaRPr lang="pl-PL" sz="2400" dirty="0"/>
          </a:p>
        </p:txBody>
      </p:sp>
      <p:pic>
        <p:nvPicPr>
          <p:cNvPr id="4" name="Obraz 3">
            <a:extLst>
              <a:ext uri="{FF2B5EF4-FFF2-40B4-BE49-F238E27FC236}">
                <a16:creationId xmlns:a16="http://schemas.microsoft.com/office/drawing/2014/main" xmlns="" id="{2D9D8D64-0763-4165-8E3B-64700AE3ED2D}"/>
              </a:ext>
            </a:extLst>
          </p:cNvPr>
          <p:cNvPicPr>
            <a:picLocks noChangeAspect="1"/>
          </p:cNvPicPr>
          <p:nvPr/>
        </p:nvPicPr>
        <p:blipFill>
          <a:blip r:embed="rId2"/>
          <a:stretch>
            <a:fillRect/>
          </a:stretch>
        </p:blipFill>
        <p:spPr>
          <a:xfrm>
            <a:off x="11085852" y="5869573"/>
            <a:ext cx="1133954" cy="1066892"/>
          </a:xfrm>
          <a:prstGeom prst="rect">
            <a:avLst/>
          </a:prstGeom>
        </p:spPr>
      </p:pic>
    </p:spTree>
    <p:extLst>
      <p:ext uri="{BB962C8B-B14F-4D97-AF65-F5344CB8AC3E}">
        <p14:creationId xmlns:p14="http://schemas.microsoft.com/office/powerpoint/2010/main" val="17893674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F98A27B-10A4-435A-A51F-4E62EA3AFFD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A7D6E676-02C0-4E0D-B49F-3832838B32E8}"/>
              </a:ext>
            </a:extLst>
          </p:cNvPr>
          <p:cNvSpPr>
            <a:spLocks noGrp="1"/>
          </p:cNvSpPr>
          <p:nvPr>
            <p:ph idx="1"/>
          </p:nvPr>
        </p:nvSpPr>
        <p:spPr>
          <a:xfrm>
            <a:off x="483538" y="2477541"/>
            <a:ext cx="11029615" cy="3678303"/>
          </a:xfrm>
        </p:spPr>
        <p:txBody>
          <a:bodyPr>
            <a:noAutofit/>
          </a:bodyPr>
          <a:lstStyle/>
          <a:p>
            <a:pPr marL="0" indent="0">
              <a:buNone/>
            </a:pPr>
            <a:r>
              <a:rPr lang="uk-UA" sz="2400" dirty="0"/>
              <a:t>Пам’ятай також, що занедбати слухання іноземної мови і читання іноземною мовою – це шлях до поразки. А тобі потрібна перемога! Слухай аудіозаписи. Читай щось цікаве. Посмакуй (насолодися) доброю літературою в оригіналі. Доторкнися до магії поезії. Не відмовляйся від фільмів і радіопостановок. Не легковаж жодною потенційною розмовою з носієм мови. Приїдь у країну, мову якої ти вивчаєш. Ти обов’язково будеш задоволена / задоволений результатами вивчення мови. Навчаючись, стар</a:t>
            </a:r>
            <a:r>
              <a:rPr lang="pl-PL" sz="2400" dirty="0"/>
              <a:t>a</a:t>
            </a:r>
            <a:r>
              <a:rPr lang="uk-UA" sz="2400" dirty="0"/>
              <a:t>йся відчувати (</a:t>
            </a:r>
            <a:r>
              <a:rPr lang="pl-PL" sz="2400" dirty="0"/>
              <a:t>doświadczać) </a:t>
            </a:r>
            <a:r>
              <a:rPr lang="uk-UA" sz="2400" dirty="0"/>
              <a:t>радість. Заборони собі песимізм! Повір, що ти відчуєш (</a:t>
            </a:r>
            <a:r>
              <a:rPr lang="pl-PL" sz="2400" dirty="0"/>
              <a:t>doznasz) </a:t>
            </a:r>
            <a:r>
              <a:rPr lang="uk-UA" sz="2400" dirty="0"/>
              <a:t>полегшення, коли переконаєшся у своїх досягненнях. І щораз то більше будеш упевнена / впевнений у своїх мовних уміннях. Завжди радій навіть малим успіхам. Врешті ти обов’язково досягнеш величезного успіху. І справді матимеш приводи для гордості за себе. Насолодися  (</a:t>
            </a:r>
            <a:r>
              <a:rPr lang="pl-PL" sz="2400" dirty="0"/>
              <a:t>zasmakuj, posmakuj) </a:t>
            </a:r>
            <a:r>
              <a:rPr lang="uk-UA" sz="2400" dirty="0"/>
              <a:t>здобутками! </a:t>
            </a:r>
            <a:endParaRPr lang="pl-PL" sz="2400" dirty="0"/>
          </a:p>
        </p:txBody>
      </p:sp>
      <p:pic>
        <p:nvPicPr>
          <p:cNvPr id="4" name="Obraz 3">
            <a:extLst>
              <a:ext uri="{FF2B5EF4-FFF2-40B4-BE49-F238E27FC236}">
                <a16:creationId xmlns:a16="http://schemas.microsoft.com/office/drawing/2014/main" xmlns="" id="{797BBA7A-1EDE-4FD7-A7EE-571A59FEA1EE}"/>
              </a:ext>
            </a:extLst>
          </p:cNvPr>
          <p:cNvPicPr>
            <a:picLocks noChangeAspect="1"/>
          </p:cNvPicPr>
          <p:nvPr/>
        </p:nvPicPr>
        <p:blipFill>
          <a:blip r:embed="rId2"/>
          <a:stretch>
            <a:fillRect/>
          </a:stretch>
        </p:blipFill>
        <p:spPr>
          <a:xfrm>
            <a:off x="11299509" y="5791108"/>
            <a:ext cx="1133954" cy="1066892"/>
          </a:xfrm>
          <a:prstGeom prst="rect">
            <a:avLst/>
          </a:prstGeom>
        </p:spPr>
      </p:pic>
    </p:spTree>
    <p:extLst>
      <p:ext uri="{BB962C8B-B14F-4D97-AF65-F5344CB8AC3E}">
        <p14:creationId xmlns:p14="http://schemas.microsoft.com/office/powerpoint/2010/main" val="28207975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7BCFE44-C631-4814-925E-AC7CFF3A743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8B5A89D-E2CC-4A45-8A66-378A7CFA5D6D}"/>
              </a:ext>
            </a:extLst>
          </p:cNvPr>
          <p:cNvSpPr>
            <a:spLocks noGrp="1"/>
          </p:cNvSpPr>
          <p:nvPr>
            <p:ph idx="1"/>
          </p:nvPr>
        </p:nvSpPr>
        <p:spPr/>
        <p:txBody>
          <a:bodyPr/>
          <a:lstStyle/>
          <a:p>
            <a:r>
              <a:rPr lang="pl-PL" dirty="0"/>
              <a:t>https://polonista.umk.pl/pages/home/ </a:t>
            </a:r>
          </a:p>
          <a:p>
            <a:endParaRPr lang="pl-PL" dirty="0"/>
          </a:p>
        </p:txBody>
      </p:sp>
      <p:pic>
        <p:nvPicPr>
          <p:cNvPr id="4" name="Obraz 3">
            <a:extLst>
              <a:ext uri="{FF2B5EF4-FFF2-40B4-BE49-F238E27FC236}">
                <a16:creationId xmlns:a16="http://schemas.microsoft.com/office/drawing/2014/main" xmlns="" id="{D19B5F89-3D9B-43C1-B1B5-1CCD44127D07}"/>
              </a:ext>
            </a:extLst>
          </p:cNvPr>
          <p:cNvPicPr>
            <a:picLocks noChangeAspect="1"/>
          </p:cNvPicPr>
          <p:nvPr/>
        </p:nvPicPr>
        <p:blipFill>
          <a:blip r:embed="rId2"/>
          <a:stretch>
            <a:fillRect/>
          </a:stretch>
        </p:blipFill>
        <p:spPr>
          <a:xfrm>
            <a:off x="452761" y="1296338"/>
            <a:ext cx="6435475" cy="5103997"/>
          </a:xfrm>
          <a:prstGeom prst="rect">
            <a:avLst/>
          </a:prstGeom>
        </p:spPr>
      </p:pic>
      <p:pic>
        <p:nvPicPr>
          <p:cNvPr id="5" name="Obraz 4">
            <a:extLst>
              <a:ext uri="{FF2B5EF4-FFF2-40B4-BE49-F238E27FC236}">
                <a16:creationId xmlns:a16="http://schemas.microsoft.com/office/drawing/2014/main" xmlns="" id="{D91699FB-0FB3-4336-AEF8-08F5D26DB9DF}"/>
              </a:ext>
            </a:extLst>
          </p:cNvPr>
          <p:cNvPicPr>
            <a:picLocks noChangeAspect="1"/>
          </p:cNvPicPr>
          <p:nvPr/>
        </p:nvPicPr>
        <p:blipFill>
          <a:blip r:embed="rId3"/>
          <a:stretch>
            <a:fillRect/>
          </a:stretch>
        </p:blipFill>
        <p:spPr>
          <a:xfrm>
            <a:off x="665894" y="569395"/>
            <a:ext cx="6120914" cy="859611"/>
          </a:xfrm>
          <a:prstGeom prst="rect">
            <a:avLst/>
          </a:prstGeom>
        </p:spPr>
      </p:pic>
      <p:pic>
        <p:nvPicPr>
          <p:cNvPr id="6" name="Obraz 5">
            <a:extLst>
              <a:ext uri="{FF2B5EF4-FFF2-40B4-BE49-F238E27FC236}">
                <a16:creationId xmlns:a16="http://schemas.microsoft.com/office/drawing/2014/main" xmlns="" id="{EE521661-E6E8-4295-BFBE-166D8144A3A1}"/>
              </a:ext>
            </a:extLst>
          </p:cNvPr>
          <p:cNvPicPr>
            <a:picLocks noChangeAspect="1"/>
          </p:cNvPicPr>
          <p:nvPr/>
        </p:nvPicPr>
        <p:blipFill>
          <a:blip r:embed="rId4"/>
          <a:stretch>
            <a:fillRect/>
          </a:stretch>
        </p:blipFill>
        <p:spPr>
          <a:xfrm>
            <a:off x="6888236" y="1935861"/>
            <a:ext cx="5303764" cy="2014702"/>
          </a:xfrm>
          <a:prstGeom prst="rect">
            <a:avLst/>
          </a:prstGeom>
        </p:spPr>
      </p:pic>
      <p:pic>
        <p:nvPicPr>
          <p:cNvPr id="7" name="Obraz 6">
            <a:extLst>
              <a:ext uri="{FF2B5EF4-FFF2-40B4-BE49-F238E27FC236}">
                <a16:creationId xmlns:a16="http://schemas.microsoft.com/office/drawing/2014/main" xmlns="" id="{44539491-0D4B-499C-96DE-7FCF4158B1E9}"/>
              </a:ext>
            </a:extLst>
          </p:cNvPr>
          <p:cNvPicPr>
            <a:picLocks noChangeAspect="1"/>
          </p:cNvPicPr>
          <p:nvPr/>
        </p:nvPicPr>
        <p:blipFill>
          <a:blip r:embed="rId5"/>
          <a:stretch>
            <a:fillRect/>
          </a:stretch>
        </p:blipFill>
        <p:spPr>
          <a:xfrm>
            <a:off x="8235789" y="4019647"/>
            <a:ext cx="2608658" cy="2454382"/>
          </a:xfrm>
          <a:prstGeom prst="rect">
            <a:avLst/>
          </a:prstGeom>
        </p:spPr>
      </p:pic>
    </p:spTree>
    <p:extLst>
      <p:ext uri="{BB962C8B-B14F-4D97-AF65-F5344CB8AC3E}">
        <p14:creationId xmlns:p14="http://schemas.microsoft.com/office/powerpoint/2010/main" val="13541955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EEDF4D5-4598-4ED9-8D97-2C847BCB3C9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4D1E6BE5-4F24-420E-A120-95FB989D4C62}"/>
              </a:ext>
            </a:extLst>
          </p:cNvPr>
          <p:cNvSpPr>
            <a:spLocks noGrp="1"/>
          </p:cNvSpPr>
          <p:nvPr>
            <p:ph idx="1"/>
          </p:nvPr>
        </p:nvSpPr>
        <p:spPr/>
        <p:txBody>
          <a:bodyPr>
            <a:normAutofit/>
          </a:bodyPr>
          <a:lstStyle/>
          <a:p>
            <a:pPr marL="0" indent="0">
              <a:buNone/>
            </a:pPr>
            <a:r>
              <a:rPr lang="pl-PL" sz="2800" dirty="0"/>
              <a:t>								</a:t>
            </a:r>
            <a:r>
              <a:rPr lang="uk-UA" sz="2800" b="1" dirty="0"/>
              <a:t>Дякую за увагу!</a:t>
            </a:r>
            <a:endParaRPr lang="pl-PL" sz="2800" b="1" dirty="0"/>
          </a:p>
        </p:txBody>
      </p:sp>
      <p:pic>
        <p:nvPicPr>
          <p:cNvPr id="4" name="Obraz 3">
            <a:extLst>
              <a:ext uri="{FF2B5EF4-FFF2-40B4-BE49-F238E27FC236}">
                <a16:creationId xmlns:a16="http://schemas.microsoft.com/office/drawing/2014/main" xmlns="" id="{B4CBBB04-2AE1-48A2-B41A-7E9C3015FB28}"/>
              </a:ext>
            </a:extLst>
          </p:cNvPr>
          <p:cNvPicPr>
            <a:picLocks noChangeAspect="1"/>
          </p:cNvPicPr>
          <p:nvPr/>
        </p:nvPicPr>
        <p:blipFill>
          <a:blip r:embed="rId2"/>
          <a:stretch>
            <a:fillRect/>
          </a:stretch>
        </p:blipFill>
        <p:spPr>
          <a:xfrm>
            <a:off x="11058046" y="5789893"/>
            <a:ext cx="1133954" cy="1066892"/>
          </a:xfrm>
          <a:prstGeom prst="rect">
            <a:avLst/>
          </a:prstGeom>
        </p:spPr>
      </p:pic>
      <p:pic>
        <p:nvPicPr>
          <p:cNvPr id="5" name="Obraz 4">
            <a:extLst>
              <a:ext uri="{FF2B5EF4-FFF2-40B4-BE49-F238E27FC236}">
                <a16:creationId xmlns:a16="http://schemas.microsoft.com/office/drawing/2014/main" xmlns="" id="{09AA8DA2-3990-4AC4-BDB1-EA81A9DED405}"/>
              </a:ext>
            </a:extLst>
          </p:cNvPr>
          <p:cNvPicPr>
            <a:picLocks noChangeAspect="1"/>
          </p:cNvPicPr>
          <p:nvPr/>
        </p:nvPicPr>
        <p:blipFill>
          <a:blip r:embed="rId3"/>
          <a:stretch>
            <a:fillRect/>
          </a:stretch>
        </p:blipFill>
        <p:spPr>
          <a:xfrm>
            <a:off x="8119667" y="5825726"/>
            <a:ext cx="2664183" cy="1012024"/>
          </a:xfrm>
          <a:prstGeom prst="rect">
            <a:avLst/>
          </a:prstGeom>
        </p:spPr>
      </p:pic>
    </p:spTree>
    <p:extLst>
      <p:ext uri="{BB962C8B-B14F-4D97-AF65-F5344CB8AC3E}">
        <p14:creationId xmlns:p14="http://schemas.microsoft.com/office/powerpoint/2010/main" val="2988821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82F217C-B73B-413C-BB62-288946EFBEAE}"/>
              </a:ext>
            </a:extLst>
          </p:cNvPr>
          <p:cNvSpPr>
            <a:spLocks noGrp="1"/>
          </p:cNvSpPr>
          <p:nvPr>
            <p:ph type="title"/>
          </p:nvPr>
        </p:nvSpPr>
        <p:spPr/>
        <p:txBody>
          <a:bodyPr/>
          <a:lstStyle/>
          <a:p>
            <a:r>
              <a:rPr lang="uk-UA" dirty="0"/>
              <a:t> слово, яке вимагає відмінка чи відмінка з прийменником</a:t>
            </a:r>
            <a:endParaRPr lang="pl-PL" dirty="0"/>
          </a:p>
        </p:txBody>
      </p:sp>
      <p:sp>
        <p:nvSpPr>
          <p:cNvPr id="3" name="Symbol zastępczy zawartości 2">
            <a:extLst>
              <a:ext uri="{FF2B5EF4-FFF2-40B4-BE49-F238E27FC236}">
                <a16:creationId xmlns:a16="http://schemas.microsoft.com/office/drawing/2014/main" xmlns="" id="{16411470-C0BF-4934-9531-51BD9CEE30C3}"/>
              </a:ext>
            </a:extLst>
          </p:cNvPr>
          <p:cNvSpPr>
            <a:spLocks noGrp="1"/>
          </p:cNvSpPr>
          <p:nvPr>
            <p:ph idx="1"/>
          </p:nvPr>
        </p:nvSpPr>
        <p:spPr/>
        <p:txBody>
          <a:bodyPr>
            <a:normAutofit/>
          </a:bodyPr>
          <a:lstStyle/>
          <a:p>
            <a:r>
              <a:rPr lang="uk-UA" sz="2400" b="1" dirty="0"/>
              <a:t>Дієслова: </a:t>
            </a:r>
            <a:r>
              <a:rPr lang="pl-PL" sz="2400" i="1" dirty="0"/>
              <a:t>szukać prawdy (kogo / czego) – </a:t>
            </a:r>
            <a:r>
              <a:rPr lang="uk-UA" sz="2400" i="1" dirty="0"/>
              <a:t>шукати правду (кого / що)</a:t>
            </a:r>
            <a:endParaRPr lang="pl-PL" sz="2400" i="1" dirty="0"/>
          </a:p>
          <a:p>
            <a:r>
              <a:rPr lang="uk-UA" sz="2400" b="1" dirty="0"/>
              <a:t>Дієприслівники і дієприкметники – як дієслівні форми: </a:t>
            </a:r>
            <a:r>
              <a:rPr lang="pl-PL" sz="2400" i="1" dirty="0"/>
              <a:t>szukając prawdy</a:t>
            </a:r>
            <a:r>
              <a:rPr lang="pl-PL" sz="2400" dirty="0"/>
              <a:t> (kogo / czego) –</a:t>
            </a:r>
            <a:r>
              <a:rPr lang="uk-UA" sz="2400" dirty="0"/>
              <a:t> </a:t>
            </a:r>
            <a:r>
              <a:rPr lang="pl-PL" sz="2400" i="1" dirty="0" err="1"/>
              <a:t>шукаючи</a:t>
            </a:r>
            <a:r>
              <a:rPr lang="pl-PL" sz="2400" i="1" dirty="0"/>
              <a:t> </a:t>
            </a:r>
            <a:r>
              <a:rPr lang="pl-PL" sz="2400" i="1" dirty="0" err="1"/>
              <a:t>правду</a:t>
            </a:r>
            <a:r>
              <a:rPr lang="pl-PL" sz="2400" i="1" dirty="0"/>
              <a:t> </a:t>
            </a:r>
            <a:r>
              <a:rPr lang="pl-PL" sz="2400" dirty="0"/>
              <a:t>(</a:t>
            </a:r>
            <a:r>
              <a:rPr lang="pl-PL" sz="2400" dirty="0" err="1"/>
              <a:t>кого</a:t>
            </a:r>
            <a:r>
              <a:rPr lang="pl-PL" sz="2400" dirty="0"/>
              <a:t> / </a:t>
            </a:r>
            <a:r>
              <a:rPr lang="pl-PL" sz="2400" dirty="0" err="1"/>
              <a:t>що</a:t>
            </a:r>
            <a:r>
              <a:rPr lang="pl-PL" sz="2400" dirty="0"/>
              <a:t>), </a:t>
            </a:r>
            <a:r>
              <a:rPr lang="pl-PL" sz="2400" i="1" dirty="0"/>
              <a:t>szukający prawdy </a:t>
            </a:r>
            <a:r>
              <a:rPr lang="pl-PL" sz="2400" dirty="0"/>
              <a:t>(kogo / czego) –</a:t>
            </a:r>
            <a:r>
              <a:rPr lang="uk-UA" sz="2400" dirty="0"/>
              <a:t> </a:t>
            </a:r>
            <a:r>
              <a:rPr lang="pl-PL" sz="2400" i="1" dirty="0" err="1"/>
              <a:t>той</a:t>
            </a:r>
            <a:r>
              <a:rPr lang="pl-PL" sz="2400" i="1" dirty="0"/>
              <a:t>, </a:t>
            </a:r>
            <a:r>
              <a:rPr lang="pl-PL" sz="2400" i="1" dirty="0" err="1"/>
              <a:t>хто</a:t>
            </a:r>
            <a:r>
              <a:rPr lang="pl-PL" sz="2400" i="1" dirty="0"/>
              <a:t> </a:t>
            </a:r>
            <a:r>
              <a:rPr lang="pl-PL" sz="2400" i="1" dirty="0" err="1"/>
              <a:t>шукає</a:t>
            </a:r>
            <a:r>
              <a:rPr lang="pl-PL" sz="2400" i="1" dirty="0"/>
              <a:t> </a:t>
            </a:r>
            <a:r>
              <a:rPr lang="pl-PL" sz="2400" i="1" dirty="0" err="1"/>
              <a:t>правду</a:t>
            </a:r>
            <a:r>
              <a:rPr lang="pl-PL" sz="2400" i="1" dirty="0"/>
              <a:t> </a:t>
            </a:r>
            <a:r>
              <a:rPr lang="pl-PL" sz="2400" dirty="0"/>
              <a:t>(</a:t>
            </a:r>
            <a:r>
              <a:rPr lang="pl-PL" sz="2400" dirty="0" err="1"/>
              <a:t>кого</a:t>
            </a:r>
            <a:r>
              <a:rPr lang="pl-PL" sz="2400" dirty="0"/>
              <a:t> / </a:t>
            </a:r>
            <a:r>
              <a:rPr lang="pl-PL" sz="2400" dirty="0" err="1"/>
              <a:t>що</a:t>
            </a:r>
            <a:r>
              <a:rPr lang="pl-PL" sz="2400" dirty="0"/>
              <a:t>). </a:t>
            </a:r>
          </a:p>
          <a:p>
            <a:r>
              <a:rPr lang="uk-UA" sz="2400" b="1" dirty="0"/>
              <a:t>Іменники</a:t>
            </a:r>
            <a:r>
              <a:rPr lang="pl-PL" sz="2400" dirty="0"/>
              <a:t>: </a:t>
            </a:r>
            <a:r>
              <a:rPr lang="pl-PL" sz="2400" i="1" dirty="0"/>
              <a:t>pomnik Kopern</a:t>
            </a:r>
            <a:r>
              <a:rPr lang="pl-PL" sz="2400" dirty="0"/>
              <a:t>ika (kogo / czego) –</a:t>
            </a:r>
            <a:r>
              <a:rPr lang="uk-UA" sz="2400" dirty="0"/>
              <a:t> </a:t>
            </a:r>
            <a:r>
              <a:rPr lang="pl-PL" sz="2400" i="1" dirty="0" err="1"/>
              <a:t>пам’ятник</a:t>
            </a:r>
            <a:r>
              <a:rPr lang="pl-PL" sz="2400" i="1" dirty="0"/>
              <a:t> </a:t>
            </a:r>
            <a:r>
              <a:rPr lang="pl-PL" sz="2400" i="1" dirty="0" err="1"/>
              <a:t>Копернику</a:t>
            </a:r>
            <a:r>
              <a:rPr lang="pl-PL" sz="2400" dirty="0"/>
              <a:t> (komu / czemu).</a:t>
            </a:r>
          </a:p>
          <a:p>
            <a:r>
              <a:rPr lang="uk-UA" sz="2400" b="1" dirty="0"/>
              <a:t>Прикметники</a:t>
            </a:r>
            <a:r>
              <a:rPr lang="pl-PL" sz="2400" dirty="0"/>
              <a:t>: </a:t>
            </a:r>
            <a:r>
              <a:rPr lang="pl-PL" sz="2400" i="1" dirty="0"/>
              <a:t>dumny z siostry </a:t>
            </a:r>
            <a:r>
              <a:rPr lang="pl-PL" sz="2400" dirty="0"/>
              <a:t>(kogo / czego) – </a:t>
            </a:r>
            <a:r>
              <a:rPr lang="pl-PL" sz="2400" i="1" dirty="0" err="1"/>
              <a:t>гордий</a:t>
            </a:r>
            <a:r>
              <a:rPr lang="pl-PL" sz="2400" i="1" dirty="0"/>
              <a:t> </a:t>
            </a:r>
            <a:r>
              <a:rPr lang="pl-PL" sz="2400" i="1" dirty="0" err="1"/>
              <a:t>за</a:t>
            </a:r>
            <a:r>
              <a:rPr lang="pl-PL" sz="2400" i="1" dirty="0"/>
              <a:t> </a:t>
            </a:r>
            <a:r>
              <a:rPr lang="pl-PL" sz="2400" i="1" dirty="0" err="1"/>
              <a:t>сестру</a:t>
            </a:r>
            <a:r>
              <a:rPr lang="pl-PL" sz="2400" i="1" dirty="0"/>
              <a:t> </a:t>
            </a:r>
            <a:r>
              <a:rPr lang="pl-PL" sz="2400" dirty="0"/>
              <a:t>(kogo / co).</a:t>
            </a:r>
          </a:p>
        </p:txBody>
      </p:sp>
      <p:pic>
        <p:nvPicPr>
          <p:cNvPr id="4" name="Obraz 3">
            <a:extLst>
              <a:ext uri="{FF2B5EF4-FFF2-40B4-BE49-F238E27FC236}">
                <a16:creationId xmlns:a16="http://schemas.microsoft.com/office/drawing/2014/main" xmlns="" id="{255DFCAA-998F-4AD8-874B-106698A79514}"/>
              </a:ext>
            </a:extLst>
          </p:cNvPr>
          <p:cNvPicPr>
            <a:picLocks noChangeAspect="1"/>
          </p:cNvPicPr>
          <p:nvPr/>
        </p:nvPicPr>
        <p:blipFill>
          <a:blip r:embed="rId2"/>
          <a:stretch>
            <a:fillRect/>
          </a:stretch>
        </p:blipFill>
        <p:spPr>
          <a:xfrm>
            <a:off x="8110790" y="5677266"/>
            <a:ext cx="2664183" cy="1012024"/>
          </a:xfrm>
          <a:prstGeom prst="rect">
            <a:avLst/>
          </a:prstGeom>
        </p:spPr>
      </p:pic>
      <p:pic>
        <p:nvPicPr>
          <p:cNvPr id="5" name="Obraz 4">
            <a:extLst>
              <a:ext uri="{FF2B5EF4-FFF2-40B4-BE49-F238E27FC236}">
                <a16:creationId xmlns:a16="http://schemas.microsoft.com/office/drawing/2014/main" xmlns="" id="{E49F48FF-53B9-45E6-8F49-5B65965FA0E1}"/>
              </a:ext>
            </a:extLst>
          </p:cNvPr>
          <p:cNvPicPr>
            <a:picLocks noChangeAspect="1"/>
          </p:cNvPicPr>
          <p:nvPr/>
        </p:nvPicPr>
        <p:blipFill>
          <a:blip r:embed="rId3"/>
          <a:stretch>
            <a:fillRect/>
          </a:stretch>
        </p:blipFill>
        <p:spPr>
          <a:xfrm>
            <a:off x="10944402" y="5622398"/>
            <a:ext cx="1133954" cy="1066892"/>
          </a:xfrm>
          <a:prstGeom prst="rect">
            <a:avLst/>
          </a:prstGeom>
        </p:spPr>
      </p:pic>
    </p:spTree>
    <p:extLst>
      <p:ext uri="{BB962C8B-B14F-4D97-AF65-F5344CB8AC3E}">
        <p14:creationId xmlns:p14="http://schemas.microsoft.com/office/powerpoint/2010/main" val="97373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BEAE382-126A-456D-8BD6-59AEE2D5B79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336F1D98-F610-4175-8CD9-59D2814F8A12}"/>
              </a:ext>
            </a:extLst>
          </p:cNvPr>
          <p:cNvSpPr>
            <a:spLocks noGrp="1"/>
          </p:cNvSpPr>
          <p:nvPr>
            <p:ph idx="1"/>
          </p:nvPr>
        </p:nvSpPr>
        <p:spPr/>
        <p:txBody>
          <a:bodyPr/>
          <a:lstStyle/>
          <a:p>
            <a:r>
              <a:rPr lang="uk-UA" sz="2400" b="1" dirty="0"/>
              <a:t>Прислівники, що походять від прикметників</a:t>
            </a:r>
            <a:r>
              <a:rPr lang="pl-PL" sz="2400" dirty="0"/>
              <a:t>: </a:t>
            </a:r>
            <a:r>
              <a:rPr lang="pl-PL" sz="2400" i="1" dirty="0"/>
              <a:t>agresywnie wobec </a:t>
            </a:r>
            <a:r>
              <a:rPr lang="pl-PL" sz="2400" dirty="0"/>
              <a:t>(kogo) – </a:t>
            </a:r>
            <a:r>
              <a:rPr lang="uk-UA" sz="2400" dirty="0"/>
              <a:t>так само як </a:t>
            </a:r>
            <a:r>
              <a:rPr lang="pl-PL" sz="2400" i="1" dirty="0"/>
              <a:t>agresywny wobec </a:t>
            </a:r>
            <a:r>
              <a:rPr lang="pl-PL" sz="2400" dirty="0"/>
              <a:t>(kogo) –</a:t>
            </a:r>
            <a:r>
              <a:rPr lang="uk-UA" sz="2400" dirty="0"/>
              <a:t> </a:t>
            </a:r>
            <a:r>
              <a:rPr lang="pl-PL" sz="2400" i="1" dirty="0" err="1"/>
              <a:t>агресивний</a:t>
            </a:r>
            <a:r>
              <a:rPr lang="pl-PL" sz="2400" i="1" dirty="0"/>
              <a:t> / </a:t>
            </a:r>
            <a:r>
              <a:rPr lang="pl-PL" sz="2400" i="1" dirty="0" err="1"/>
              <a:t>агресивно</a:t>
            </a:r>
            <a:r>
              <a:rPr lang="pl-PL" sz="2400" i="1" dirty="0"/>
              <a:t> </a:t>
            </a:r>
            <a:r>
              <a:rPr lang="pl-PL" sz="2400" i="1" dirty="0" err="1"/>
              <a:t>до</a:t>
            </a:r>
            <a:r>
              <a:rPr lang="pl-PL" sz="2400" i="1" dirty="0"/>
              <a:t> </a:t>
            </a:r>
            <a:r>
              <a:rPr lang="pl-PL" sz="2400" dirty="0"/>
              <a:t>(</a:t>
            </a:r>
            <a:r>
              <a:rPr lang="pl-PL" sz="2400" dirty="0" err="1"/>
              <a:t>кого</a:t>
            </a:r>
            <a:r>
              <a:rPr lang="pl-PL" sz="2400" dirty="0"/>
              <a:t>).</a:t>
            </a:r>
          </a:p>
          <a:p>
            <a:r>
              <a:rPr lang="uk-UA" sz="2400" b="1" dirty="0"/>
              <a:t>Займенники</a:t>
            </a:r>
            <a:r>
              <a:rPr lang="pl-PL" sz="2400" dirty="0"/>
              <a:t>: </a:t>
            </a:r>
            <a:r>
              <a:rPr lang="pl-PL" sz="2400" i="1" dirty="0"/>
              <a:t>coś</a:t>
            </a:r>
            <a:r>
              <a:rPr lang="pl-PL" sz="2400" dirty="0"/>
              <a:t> (+ </a:t>
            </a:r>
            <a:r>
              <a:rPr lang="uk-UA" sz="2400" dirty="0"/>
              <a:t>родовий відм.</a:t>
            </a:r>
            <a:r>
              <a:rPr lang="pl-PL" sz="2400" dirty="0"/>
              <a:t>) </a:t>
            </a:r>
            <a:r>
              <a:rPr lang="pl-PL" sz="2400" i="1" dirty="0"/>
              <a:t>ważnego</a:t>
            </a:r>
            <a:r>
              <a:rPr lang="pl-PL" sz="2400" dirty="0"/>
              <a:t> –</a:t>
            </a:r>
            <a:r>
              <a:rPr lang="uk-UA" sz="2400" dirty="0"/>
              <a:t> </a:t>
            </a:r>
            <a:r>
              <a:rPr lang="uk-UA" sz="2400" i="1" dirty="0"/>
              <a:t>щось </a:t>
            </a:r>
            <a:r>
              <a:rPr lang="uk-UA" sz="2400" dirty="0"/>
              <a:t>(+ називний відм.) </a:t>
            </a:r>
            <a:r>
              <a:rPr lang="uk-UA" sz="2400" i="1" dirty="0"/>
              <a:t>важливе</a:t>
            </a:r>
            <a:r>
              <a:rPr lang="pl-PL" sz="2400" i="1" dirty="0"/>
              <a:t>.</a:t>
            </a:r>
            <a:endParaRPr lang="pl-PL" sz="2400" dirty="0"/>
          </a:p>
          <a:p>
            <a:r>
              <a:rPr lang="uk-UA" sz="2400" b="1" dirty="0"/>
              <a:t>Прийменники</a:t>
            </a:r>
            <a:r>
              <a:rPr lang="pl-PL" sz="2400" dirty="0"/>
              <a:t>: </a:t>
            </a:r>
            <a:r>
              <a:rPr lang="pl-PL" sz="2400" i="1" dirty="0"/>
              <a:t>przeciw wrogowi </a:t>
            </a:r>
            <a:r>
              <a:rPr lang="pl-PL" sz="2400" dirty="0"/>
              <a:t>(komu / czemu) – ukr. </a:t>
            </a:r>
            <a:r>
              <a:rPr lang="pl-PL" sz="2400" i="1" dirty="0" err="1"/>
              <a:t>проти</a:t>
            </a:r>
            <a:r>
              <a:rPr lang="pl-PL" sz="2400" i="1" dirty="0"/>
              <a:t> </a:t>
            </a:r>
            <a:r>
              <a:rPr lang="pl-PL" sz="2400" i="1" dirty="0" err="1"/>
              <a:t>ворога</a:t>
            </a:r>
            <a:r>
              <a:rPr lang="pl-PL" sz="2400" i="1" dirty="0"/>
              <a:t> </a:t>
            </a:r>
            <a:r>
              <a:rPr lang="pl-PL" sz="2400" dirty="0"/>
              <a:t>(</a:t>
            </a:r>
            <a:r>
              <a:rPr lang="uk-UA" sz="2400" dirty="0"/>
              <a:t>кого</a:t>
            </a:r>
            <a:r>
              <a:rPr lang="pl-PL" sz="2400" dirty="0"/>
              <a:t> / </a:t>
            </a:r>
            <a:r>
              <a:rPr lang="uk-UA" sz="2400" dirty="0"/>
              <a:t>чого</a:t>
            </a:r>
            <a:r>
              <a:rPr lang="pl-PL" sz="2400" dirty="0"/>
              <a:t>).</a:t>
            </a:r>
          </a:p>
          <a:p>
            <a:endParaRPr lang="pl-PL" dirty="0"/>
          </a:p>
        </p:txBody>
      </p:sp>
      <p:pic>
        <p:nvPicPr>
          <p:cNvPr id="4" name="Obraz 3">
            <a:extLst>
              <a:ext uri="{FF2B5EF4-FFF2-40B4-BE49-F238E27FC236}">
                <a16:creationId xmlns:a16="http://schemas.microsoft.com/office/drawing/2014/main" xmlns="" id="{7D6D5E05-42B5-40C9-9B50-5E7E3586D154}"/>
              </a:ext>
            </a:extLst>
          </p:cNvPr>
          <p:cNvPicPr>
            <a:picLocks noChangeAspect="1"/>
          </p:cNvPicPr>
          <p:nvPr/>
        </p:nvPicPr>
        <p:blipFill>
          <a:blip r:embed="rId2"/>
          <a:stretch>
            <a:fillRect/>
          </a:stretch>
        </p:blipFill>
        <p:spPr>
          <a:xfrm>
            <a:off x="7950991" y="5768033"/>
            <a:ext cx="2664183" cy="1012024"/>
          </a:xfrm>
          <a:prstGeom prst="rect">
            <a:avLst/>
          </a:prstGeom>
        </p:spPr>
      </p:pic>
      <p:pic>
        <p:nvPicPr>
          <p:cNvPr id="5" name="Obraz 4">
            <a:extLst>
              <a:ext uri="{FF2B5EF4-FFF2-40B4-BE49-F238E27FC236}">
                <a16:creationId xmlns:a16="http://schemas.microsoft.com/office/drawing/2014/main" xmlns="" id="{AC15AFF9-24CE-44B1-83EF-BBE00A8D8D12}"/>
              </a:ext>
            </a:extLst>
          </p:cNvPr>
          <p:cNvPicPr>
            <a:picLocks noChangeAspect="1"/>
          </p:cNvPicPr>
          <p:nvPr/>
        </p:nvPicPr>
        <p:blipFill>
          <a:blip r:embed="rId3"/>
          <a:stretch>
            <a:fillRect/>
          </a:stretch>
        </p:blipFill>
        <p:spPr>
          <a:xfrm>
            <a:off x="10837870" y="5622398"/>
            <a:ext cx="1133954" cy="1066892"/>
          </a:xfrm>
          <a:prstGeom prst="rect">
            <a:avLst/>
          </a:prstGeom>
        </p:spPr>
      </p:pic>
    </p:spTree>
    <p:extLst>
      <p:ext uri="{BB962C8B-B14F-4D97-AF65-F5344CB8AC3E}">
        <p14:creationId xmlns:p14="http://schemas.microsoft.com/office/powerpoint/2010/main" val="730692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B939669-7D61-4AE8-AD69-435038A12DE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xmlns="" id="{92C8260B-7165-4069-BAFB-2AEC56D9E588}"/>
              </a:ext>
            </a:extLst>
          </p:cNvPr>
          <p:cNvSpPr>
            <a:spLocks noGrp="1"/>
          </p:cNvSpPr>
          <p:nvPr>
            <p:ph idx="1"/>
          </p:nvPr>
        </p:nvSpPr>
        <p:spPr/>
        <p:txBody>
          <a:bodyPr>
            <a:normAutofit/>
          </a:bodyPr>
          <a:lstStyle/>
          <a:p>
            <a:pPr marL="0" indent="0">
              <a:buNone/>
            </a:pPr>
            <a:r>
              <a:rPr lang="uk-UA" sz="2800" dirty="0"/>
              <a:t>Українські відповідники родового відмінка:</a:t>
            </a:r>
            <a:endParaRPr lang="pl-PL" sz="2800" dirty="0"/>
          </a:p>
          <a:p>
            <a:r>
              <a:rPr lang="uk-UA" sz="2800" b="1" dirty="0"/>
              <a:t>знахідний</a:t>
            </a:r>
            <a:endParaRPr lang="pl-PL" sz="2800" dirty="0"/>
          </a:p>
          <a:p>
            <a:r>
              <a:rPr lang="uk-UA" sz="2800" b="1" dirty="0"/>
              <a:t>орудний</a:t>
            </a:r>
            <a:endParaRPr lang="pl-PL" sz="2800" b="1" dirty="0"/>
          </a:p>
          <a:p>
            <a:r>
              <a:rPr lang="uk-UA" sz="2800" b="1" dirty="0"/>
              <a:t>давальний</a:t>
            </a:r>
            <a:r>
              <a:rPr lang="pl-PL" sz="2800" dirty="0"/>
              <a:t> </a:t>
            </a:r>
          </a:p>
          <a:p>
            <a:r>
              <a:rPr lang="uk-UA" sz="2800" b="1" dirty="0"/>
              <a:t>місцевий</a:t>
            </a:r>
            <a:endParaRPr lang="pl-PL" sz="2800" dirty="0"/>
          </a:p>
          <a:p>
            <a:pPr marL="0" indent="0">
              <a:buNone/>
            </a:pPr>
            <a:endParaRPr lang="pl-PL" sz="2800" dirty="0"/>
          </a:p>
        </p:txBody>
      </p:sp>
      <p:pic>
        <p:nvPicPr>
          <p:cNvPr id="4" name="Obraz 3">
            <a:extLst>
              <a:ext uri="{FF2B5EF4-FFF2-40B4-BE49-F238E27FC236}">
                <a16:creationId xmlns:a16="http://schemas.microsoft.com/office/drawing/2014/main" xmlns="" id="{603E45FF-46E7-4055-B7B6-6AD6D7F10A24}"/>
              </a:ext>
            </a:extLst>
          </p:cNvPr>
          <p:cNvPicPr>
            <a:picLocks noChangeAspect="1"/>
          </p:cNvPicPr>
          <p:nvPr/>
        </p:nvPicPr>
        <p:blipFill>
          <a:blip r:embed="rId2"/>
          <a:stretch>
            <a:fillRect/>
          </a:stretch>
        </p:blipFill>
        <p:spPr>
          <a:xfrm>
            <a:off x="8084157" y="5704700"/>
            <a:ext cx="2664183" cy="1012024"/>
          </a:xfrm>
          <a:prstGeom prst="rect">
            <a:avLst/>
          </a:prstGeom>
        </p:spPr>
      </p:pic>
      <p:pic>
        <p:nvPicPr>
          <p:cNvPr id="5" name="Obraz 4">
            <a:extLst>
              <a:ext uri="{FF2B5EF4-FFF2-40B4-BE49-F238E27FC236}">
                <a16:creationId xmlns:a16="http://schemas.microsoft.com/office/drawing/2014/main" xmlns="" id="{944DA6D4-0A66-4B73-B5F4-D49EB1C9EBF0}"/>
              </a:ext>
            </a:extLst>
          </p:cNvPr>
          <p:cNvPicPr>
            <a:picLocks noChangeAspect="1"/>
          </p:cNvPicPr>
          <p:nvPr/>
        </p:nvPicPr>
        <p:blipFill>
          <a:blip r:embed="rId3"/>
          <a:stretch>
            <a:fillRect/>
          </a:stretch>
        </p:blipFill>
        <p:spPr>
          <a:xfrm>
            <a:off x="10971035" y="5649832"/>
            <a:ext cx="1133954" cy="1066892"/>
          </a:xfrm>
          <a:prstGeom prst="rect">
            <a:avLst/>
          </a:prstGeom>
        </p:spPr>
      </p:pic>
    </p:spTree>
    <p:extLst>
      <p:ext uri="{BB962C8B-B14F-4D97-AF65-F5344CB8AC3E}">
        <p14:creationId xmlns:p14="http://schemas.microsoft.com/office/powerpoint/2010/main" val="2823714387"/>
      </p:ext>
    </p:extLst>
  </p:cSld>
  <p:clrMapOvr>
    <a:masterClrMapping/>
  </p:clrMapOvr>
</p:sld>
</file>

<file path=ppt/theme/theme1.xml><?xml version="1.0" encoding="utf-8"?>
<a:theme xmlns:a="http://schemas.openxmlformats.org/drawingml/2006/main" name="Dywidenda">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TM03457464[[fn=Dywidenda]]</Template>
  <TotalTime>785</TotalTime>
  <Words>4062</Words>
  <Application>Microsoft Office PowerPoint</Application>
  <PresentationFormat>Panoramiczny</PresentationFormat>
  <Paragraphs>308</Paragraphs>
  <Slides>63</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63</vt:i4>
      </vt:variant>
    </vt:vector>
  </HeadingPairs>
  <TitlesOfParts>
    <vt:vector size="68" baseType="lpstr">
      <vt:lpstr>Century Gothic</vt:lpstr>
      <vt:lpstr>Corbel</vt:lpstr>
      <vt:lpstr>Gill Sans MT</vt:lpstr>
      <vt:lpstr>Wingdings 2</vt:lpstr>
      <vt:lpstr>Dywidenda</vt:lpstr>
      <vt:lpstr>Алла кравчук,  львівський національний  унверситет імені Івана Франка </vt:lpstr>
      <vt:lpstr>Дослідницько-дидактичний проєкт</vt:lpstr>
      <vt:lpstr>Projekt badawczo-dydaktyczny</vt:lpstr>
      <vt:lpstr>Prezentacja programu PowerPoint</vt:lpstr>
      <vt:lpstr>     Структура підрозділів,  присвячених керуванню кожного відмінка </vt:lpstr>
      <vt:lpstr>Керування – Rekcjа</vt:lpstr>
      <vt:lpstr> слово, яке вимагає відмінка чи відмінка з прийменником</vt:lpstr>
      <vt:lpstr>Prezentacja programu PowerPoint</vt:lpstr>
      <vt:lpstr>Prezentacja programu PowerPoint</vt:lpstr>
      <vt:lpstr>Знахідний відмінок без прийменника</vt:lpstr>
      <vt:lpstr>Prezentacja programu PowerPoint</vt:lpstr>
      <vt:lpstr>Prezentacja programu PowerPoint</vt:lpstr>
      <vt:lpstr>Prezentacja programu PowerPoint</vt:lpstr>
      <vt:lpstr>Знахідний відмінок з прийменником</vt:lpstr>
      <vt:lpstr>Prezentacja programu PowerPoint</vt:lpstr>
      <vt:lpstr>Відповідники родового відмінка з прийменником do</vt:lpstr>
      <vt:lpstr>Prezentacja programu PowerPoint</vt:lpstr>
      <vt:lpstr>Prezentacja programu PowerPoint</vt:lpstr>
      <vt:lpstr>Prezentacja programu PowerPoint</vt:lpstr>
      <vt:lpstr>Prezentacja programu PowerPoint</vt:lpstr>
      <vt:lpstr>Орудний відмінок без прийменника</vt:lpstr>
      <vt:lpstr>Prezentacja programu PowerPoint</vt:lpstr>
      <vt:lpstr>Орудний відмінок з прийменником</vt:lpstr>
      <vt:lpstr>Prezentacja programu PowerPoint</vt:lpstr>
      <vt:lpstr>Давальний відмінок</vt:lpstr>
      <vt:lpstr>Prezentacja programu PowerPoint</vt:lpstr>
      <vt:lpstr>Prezentacja programu PowerPoint</vt:lpstr>
      <vt:lpstr>Місцевий відмінок</vt:lpstr>
      <vt:lpstr>Родовий відмінок в обох мовах, але різні прийменники</vt:lpstr>
      <vt:lpstr>Prezentacja programu PowerPoint</vt:lpstr>
      <vt:lpstr>Prezentacja programu PowerPoint</vt:lpstr>
      <vt:lpstr>Prezentacja programu PowerPoint</vt:lpstr>
      <vt:lpstr>Prezentacja programu PowerPoint</vt:lpstr>
      <vt:lpstr>Prezentacja programu PowerPoint</vt:lpstr>
      <vt:lpstr>Родовий відмінок в обох мовах,  але відсутність прийменника в одній із мов</vt:lpstr>
      <vt:lpstr>Dodatkowe komentarze</vt:lpstr>
      <vt:lpstr>Prezentacja programu PowerPoint</vt:lpstr>
      <vt:lpstr>Prezentacja programu PowerPoint</vt:lpstr>
      <vt:lpstr>Ćwiczenia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Rekcja dopełniaczowa: problemy Ukraińców uczących się polszczyzny</dc:title>
  <dc:creator>U</dc:creator>
  <cp:lastModifiedBy>R1</cp:lastModifiedBy>
  <cp:revision>79</cp:revision>
  <dcterms:created xsi:type="dcterms:W3CDTF">2024-02-19T20:47:13Z</dcterms:created>
  <dcterms:modified xsi:type="dcterms:W3CDTF">2024-09-13T21:17:25Z</dcterms:modified>
</cp:coreProperties>
</file>